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3"/>
  </p:notesMasterIdLst>
  <p:handoutMasterIdLst>
    <p:handoutMasterId r:id="rId54"/>
  </p:handoutMasterIdLst>
  <p:sldIdLst>
    <p:sldId id="256" r:id="rId3"/>
    <p:sldId id="636" r:id="rId4"/>
    <p:sldId id="726" r:id="rId5"/>
    <p:sldId id="695" r:id="rId6"/>
    <p:sldId id="727" r:id="rId7"/>
    <p:sldId id="696" r:id="rId8"/>
    <p:sldId id="697" r:id="rId9"/>
    <p:sldId id="698" r:id="rId10"/>
    <p:sldId id="728" r:id="rId11"/>
    <p:sldId id="729" r:id="rId12"/>
    <p:sldId id="699" r:id="rId13"/>
    <p:sldId id="700" r:id="rId14"/>
    <p:sldId id="730" r:id="rId15"/>
    <p:sldId id="701" r:id="rId16"/>
    <p:sldId id="702" r:id="rId17"/>
    <p:sldId id="703" r:id="rId18"/>
    <p:sldId id="731" r:id="rId19"/>
    <p:sldId id="732" r:id="rId20"/>
    <p:sldId id="704" r:id="rId21"/>
    <p:sldId id="705" r:id="rId22"/>
    <p:sldId id="706" r:id="rId23"/>
    <p:sldId id="733" r:id="rId24"/>
    <p:sldId id="734" r:id="rId25"/>
    <p:sldId id="707" r:id="rId26"/>
    <p:sldId id="708" r:id="rId27"/>
    <p:sldId id="735" r:id="rId28"/>
    <p:sldId id="709" r:id="rId29"/>
    <p:sldId id="710" r:id="rId30"/>
    <p:sldId id="711" r:id="rId31"/>
    <p:sldId id="736" r:id="rId32"/>
    <p:sldId id="712" r:id="rId33"/>
    <p:sldId id="713" r:id="rId34"/>
    <p:sldId id="737" r:id="rId35"/>
    <p:sldId id="738" r:id="rId36"/>
    <p:sldId id="714" r:id="rId37"/>
    <p:sldId id="715" r:id="rId38"/>
    <p:sldId id="716" r:id="rId39"/>
    <p:sldId id="739" r:id="rId40"/>
    <p:sldId id="717" r:id="rId41"/>
    <p:sldId id="718" r:id="rId42"/>
    <p:sldId id="740" r:id="rId43"/>
    <p:sldId id="719" r:id="rId44"/>
    <p:sldId id="720" r:id="rId45"/>
    <p:sldId id="721" r:id="rId46"/>
    <p:sldId id="722" r:id="rId47"/>
    <p:sldId id="723" r:id="rId48"/>
    <p:sldId id="694" r:id="rId49"/>
    <p:sldId id="725" r:id="rId50"/>
    <p:sldId id="297" r:id="rId51"/>
    <p:sldId id="795"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39" autoAdjust="0"/>
    <p:restoredTop sz="94249" autoAdjust="0"/>
  </p:normalViewPr>
  <p:slideViewPr>
    <p:cSldViewPr>
      <p:cViewPr varScale="1">
        <p:scale>
          <a:sx n="72" d="100"/>
          <a:sy n="72" d="100"/>
        </p:scale>
        <p:origin x="8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698B94-D3BA-1596-D921-33744B0446C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D5415E93-C729-B8EE-76ED-ED85BC11187A}"/>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029F22A-7126-6542-8190-88C9FA94A6FB}" type="datetimeFigureOut">
              <a:rPr lang="en-US" altLang="en-US"/>
              <a:pPr>
                <a:defRPr/>
              </a:pPr>
              <a:t>4/16/2024</a:t>
            </a:fld>
            <a:endParaRPr lang="en-US" altLang="en-US"/>
          </a:p>
        </p:txBody>
      </p:sp>
      <p:sp>
        <p:nvSpPr>
          <p:cNvPr id="4" name="Footer Placeholder 3">
            <a:extLst>
              <a:ext uri="{FF2B5EF4-FFF2-40B4-BE49-F238E27FC236}">
                <a16:creationId xmlns:a16="http://schemas.microsoft.com/office/drawing/2014/main" id="{BA27D024-558D-5306-2EDD-A47141BB1F1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DB2740DA-F2D9-D579-1E5C-6CCAE6CC396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EF9F985-3EAC-944E-B966-96840E57A1D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49BE79-9F28-C1A8-58EF-318C50F2977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60985440-DE53-0281-A58B-9F9D28C2691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AB775F9-8FB5-6648-AA17-2B04618075E1}" type="datetimeFigureOut">
              <a:rPr lang="en-US" altLang="en-US"/>
              <a:pPr>
                <a:defRPr/>
              </a:pPr>
              <a:t>4/16/2024</a:t>
            </a:fld>
            <a:endParaRPr lang="en-US" altLang="en-US"/>
          </a:p>
        </p:txBody>
      </p:sp>
      <p:sp>
        <p:nvSpPr>
          <p:cNvPr id="4" name="Slide Image Placeholder 3">
            <a:extLst>
              <a:ext uri="{FF2B5EF4-FFF2-40B4-BE49-F238E27FC236}">
                <a16:creationId xmlns:a16="http://schemas.microsoft.com/office/drawing/2014/main" id="{35729502-C306-B721-0F9C-F4871AF51D4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302D90D-9B84-66C0-0DC4-A386EFE4D5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20F2198-E5EB-4126-9360-1B797CBEEDBF}"/>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06057258-E8E9-89F7-B1EA-D00D7455FF5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06FA18-4164-F54F-90BC-6916CDBB1D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4E6683E-2253-9080-4434-FE5194080A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E6D4FC-4B8E-2B82-CBBC-FFF5AAC97C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2D9C63C-01FF-03FB-929F-5FA76CBB6630}"/>
              </a:ext>
            </a:extLst>
          </p:cNvPr>
          <p:cNvSpPr>
            <a:spLocks noGrp="1" noChangeArrowheads="1"/>
          </p:cNvSpPr>
          <p:nvPr>
            <p:ph type="sldNum" sz="quarter" idx="12"/>
          </p:nvPr>
        </p:nvSpPr>
        <p:spPr>
          <a:ln/>
        </p:spPr>
        <p:txBody>
          <a:bodyPr/>
          <a:lstStyle>
            <a:lvl1pPr>
              <a:defRPr/>
            </a:lvl1pPr>
          </a:lstStyle>
          <a:p>
            <a:pPr>
              <a:defRPr/>
            </a:pPr>
            <a:fld id="{4981055D-78E5-DE4D-A179-996CAEFA04BE}" type="slidenum">
              <a:rPr lang="en-US" altLang="en-US"/>
              <a:pPr>
                <a:defRPr/>
              </a:pPr>
              <a:t>‹#›</a:t>
            </a:fld>
            <a:endParaRPr lang="en-US" altLang="en-US"/>
          </a:p>
        </p:txBody>
      </p:sp>
    </p:spTree>
    <p:extLst>
      <p:ext uri="{BB962C8B-B14F-4D97-AF65-F5344CB8AC3E}">
        <p14:creationId xmlns:p14="http://schemas.microsoft.com/office/powerpoint/2010/main" val="2383831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813F09-D555-42A1-9900-4AAB844BAC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DCC6556-6A32-E1C0-B282-173D873E32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7262EA-B456-7AE3-D475-A07BD329F905}"/>
              </a:ext>
            </a:extLst>
          </p:cNvPr>
          <p:cNvSpPr>
            <a:spLocks noGrp="1" noChangeArrowheads="1"/>
          </p:cNvSpPr>
          <p:nvPr>
            <p:ph type="sldNum" sz="quarter" idx="12"/>
          </p:nvPr>
        </p:nvSpPr>
        <p:spPr>
          <a:ln/>
        </p:spPr>
        <p:txBody>
          <a:bodyPr/>
          <a:lstStyle>
            <a:lvl1pPr>
              <a:defRPr/>
            </a:lvl1pPr>
          </a:lstStyle>
          <a:p>
            <a:pPr>
              <a:defRPr/>
            </a:pPr>
            <a:fld id="{28CD8BD6-7827-3246-B63B-812C5072E970}" type="slidenum">
              <a:rPr lang="en-US" altLang="en-US"/>
              <a:pPr>
                <a:defRPr/>
              </a:pPr>
              <a:t>‹#›</a:t>
            </a:fld>
            <a:endParaRPr lang="en-US" altLang="en-US"/>
          </a:p>
        </p:txBody>
      </p:sp>
    </p:spTree>
    <p:extLst>
      <p:ext uri="{BB962C8B-B14F-4D97-AF65-F5344CB8AC3E}">
        <p14:creationId xmlns:p14="http://schemas.microsoft.com/office/powerpoint/2010/main" val="24055624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267B35-E025-DF5A-34D5-61350CE708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C53970-24A0-1007-97DB-324F6747EE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F7FD043-C56D-B706-F636-3C10263841A3}"/>
              </a:ext>
            </a:extLst>
          </p:cNvPr>
          <p:cNvSpPr>
            <a:spLocks noGrp="1" noChangeArrowheads="1"/>
          </p:cNvSpPr>
          <p:nvPr>
            <p:ph type="sldNum" sz="quarter" idx="12"/>
          </p:nvPr>
        </p:nvSpPr>
        <p:spPr>
          <a:ln/>
        </p:spPr>
        <p:txBody>
          <a:bodyPr/>
          <a:lstStyle>
            <a:lvl1pPr>
              <a:defRPr/>
            </a:lvl1pPr>
          </a:lstStyle>
          <a:p>
            <a:pPr>
              <a:defRPr/>
            </a:pPr>
            <a:fld id="{34CD3ACF-234E-B44C-8991-9E8DC77C55A5}" type="slidenum">
              <a:rPr lang="en-US" altLang="en-US"/>
              <a:pPr>
                <a:defRPr/>
              </a:pPr>
              <a:t>‹#›</a:t>
            </a:fld>
            <a:endParaRPr lang="en-US" altLang="en-US"/>
          </a:p>
        </p:txBody>
      </p:sp>
    </p:spTree>
    <p:extLst>
      <p:ext uri="{BB962C8B-B14F-4D97-AF65-F5344CB8AC3E}">
        <p14:creationId xmlns:p14="http://schemas.microsoft.com/office/powerpoint/2010/main" val="20671366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263746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596522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746167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777625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0370816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5604374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684438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283468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8D5AC1-6B21-D61C-6068-DC7215472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EFF5DD9-4E2E-E2CB-7BC6-2783C36657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8FD3076-76BB-81AC-5A5A-E971C7A2BA9B}"/>
              </a:ext>
            </a:extLst>
          </p:cNvPr>
          <p:cNvSpPr>
            <a:spLocks noGrp="1" noChangeArrowheads="1"/>
          </p:cNvSpPr>
          <p:nvPr>
            <p:ph type="sldNum" sz="quarter" idx="12"/>
          </p:nvPr>
        </p:nvSpPr>
        <p:spPr>
          <a:ln/>
        </p:spPr>
        <p:txBody>
          <a:bodyPr/>
          <a:lstStyle>
            <a:lvl1pPr>
              <a:defRPr/>
            </a:lvl1pPr>
          </a:lstStyle>
          <a:p>
            <a:pPr>
              <a:defRPr/>
            </a:pPr>
            <a:fld id="{7E48ADCA-E1A2-D242-84A4-97BC5BCACF87}" type="slidenum">
              <a:rPr lang="en-US" altLang="en-US"/>
              <a:pPr>
                <a:defRPr/>
              </a:pPr>
              <a:t>‹#›</a:t>
            </a:fld>
            <a:endParaRPr lang="en-US" altLang="en-US"/>
          </a:p>
        </p:txBody>
      </p:sp>
    </p:spTree>
    <p:extLst>
      <p:ext uri="{BB962C8B-B14F-4D97-AF65-F5344CB8AC3E}">
        <p14:creationId xmlns:p14="http://schemas.microsoft.com/office/powerpoint/2010/main" val="10397084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393934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836470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365329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CD6B085-C360-0DCC-C1CF-EE3529A32E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D99103B-9604-CABA-B734-AD1A24365E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4AC3F5-900F-CE05-8D70-856EB2D51D28}"/>
              </a:ext>
            </a:extLst>
          </p:cNvPr>
          <p:cNvSpPr>
            <a:spLocks noGrp="1" noChangeArrowheads="1"/>
          </p:cNvSpPr>
          <p:nvPr>
            <p:ph type="sldNum" sz="quarter" idx="12"/>
          </p:nvPr>
        </p:nvSpPr>
        <p:spPr>
          <a:ln/>
        </p:spPr>
        <p:txBody>
          <a:bodyPr/>
          <a:lstStyle>
            <a:lvl1pPr>
              <a:defRPr/>
            </a:lvl1pPr>
          </a:lstStyle>
          <a:p>
            <a:pPr>
              <a:defRPr/>
            </a:pPr>
            <a:fld id="{F8CE3617-5932-9247-8C29-D7195AE9178B}" type="slidenum">
              <a:rPr lang="en-US" altLang="en-US"/>
              <a:pPr>
                <a:defRPr/>
              </a:pPr>
              <a:t>‹#›</a:t>
            </a:fld>
            <a:endParaRPr lang="en-US" altLang="en-US"/>
          </a:p>
        </p:txBody>
      </p:sp>
    </p:spTree>
    <p:extLst>
      <p:ext uri="{BB962C8B-B14F-4D97-AF65-F5344CB8AC3E}">
        <p14:creationId xmlns:p14="http://schemas.microsoft.com/office/powerpoint/2010/main" val="33251324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5CFD58-D7EA-20E0-A765-65ED635165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26D057C-480F-25C1-D065-139B74FC9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1CBD66A-938E-1DE2-F950-C7EDE1B42F5F}"/>
              </a:ext>
            </a:extLst>
          </p:cNvPr>
          <p:cNvSpPr>
            <a:spLocks noGrp="1" noChangeArrowheads="1"/>
          </p:cNvSpPr>
          <p:nvPr>
            <p:ph type="sldNum" sz="quarter" idx="12"/>
          </p:nvPr>
        </p:nvSpPr>
        <p:spPr>
          <a:ln/>
        </p:spPr>
        <p:txBody>
          <a:bodyPr/>
          <a:lstStyle>
            <a:lvl1pPr>
              <a:defRPr/>
            </a:lvl1pPr>
          </a:lstStyle>
          <a:p>
            <a:pPr>
              <a:defRPr/>
            </a:pPr>
            <a:fld id="{D06CFEE5-D5B7-4A42-8B83-DB7A21E42D4E}" type="slidenum">
              <a:rPr lang="en-US" altLang="en-US"/>
              <a:pPr>
                <a:defRPr/>
              </a:pPr>
              <a:t>‹#›</a:t>
            </a:fld>
            <a:endParaRPr lang="en-US" altLang="en-US"/>
          </a:p>
        </p:txBody>
      </p:sp>
    </p:spTree>
    <p:extLst>
      <p:ext uri="{BB962C8B-B14F-4D97-AF65-F5344CB8AC3E}">
        <p14:creationId xmlns:p14="http://schemas.microsoft.com/office/powerpoint/2010/main" val="19779495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43F0605-D83D-FCFD-F6E9-B1441684DC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59C7CBC-7E2B-27E9-6C24-E08CD4AF4D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8F9FF71-8B3E-54BA-8F51-063A6F411E2A}"/>
              </a:ext>
            </a:extLst>
          </p:cNvPr>
          <p:cNvSpPr>
            <a:spLocks noGrp="1" noChangeArrowheads="1"/>
          </p:cNvSpPr>
          <p:nvPr>
            <p:ph type="sldNum" sz="quarter" idx="12"/>
          </p:nvPr>
        </p:nvSpPr>
        <p:spPr>
          <a:ln/>
        </p:spPr>
        <p:txBody>
          <a:bodyPr/>
          <a:lstStyle>
            <a:lvl1pPr>
              <a:defRPr/>
            </a:lvl1pPr>
          </a:lstStyle>
          <a:p>
            <a:pPr>
              <a:defRPr/>
            </a:pPr>
            <a:fld id="{9E444ED5-9D0B-F141-BDA1-B3BD2D6259AF}" type="slidenum">
              <a:rPr lang="en-US" altLang="en-US"/>
              <a:pPr>
                <a:defRPr/>
              </a:pPr>
              <a:t>‹#›</a:t>
            </a:fld>
            <a:endParaRPr lang="en-US" altLang="en-US"/>
          </a:p>
        </p:txBody>
      </p:sp>
    </p:spTree>
    <p:extLst>
      <p:ext uri="{BB962C8B-B14F-4D97-AF65-F5344CB8AC3E}">
        <p14:creationId xmlns:p14="http://schemas.microsoft.com/office/powerpoint/2010/main" val="13217703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592E7A0-69FE-F036-42BA-6484F9CAAF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5D6E6B4-D948-98C0-94B7-D011CC677B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6E305E-91D6-A606-7166-514C5CC5F0E8}"/>
              </a:ext>
            </a:extLst>
          </p:cNvPr>
          <p:cNvSpPr>
            <a:spLocks noGrp="1" noChangeArrowheads="1"/>
          </p:cNvSpPr>
          <p:nvPr>
            <p:ph type="sldNum" sz="quarter" idx="12"/>
          </p:nvPr>
        </p:nvSpPr>
        <p:spPr>
          <a:ln/>
        </p:spPr>
        <p:txBody>
          <a:bodyPr/>
          <a:lstStyle>
            <a:lvl1pPr>
              <a:defRPr/>
            </a:lvl1pPr>
          </a:lstStyle>
          <a:p>
            <a:pPr>
              <a:defRPr/>
            </a:pPr>
            <a:fld id="{363822CF-36DB-7B49-85D4-BD6B1C0F8883}" type="slidenum">
              <a:rPr lang="en-US" altLang="en-US"/>
              <a:pPr>
                <a:defRPr/>
              </a:pPr>
              <a:t>‹#›</a:t>
            </a:fld>
            <a:endParaRPr lang="en-US" altLang="en-US"/>
          </a:p>
        </p:txBody>
      </p:sp>
    </p:spTree>
    <p:extLst>
      <p:ext uri="{BB962C8B-B14F-4D97-AF65-F5344CB8AC3E}">
        <p14:creationId xmlns:p14="http://schemas.microsoft.com/office/powerpoint/2010/main" val="216647094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2BF0DD-4EC8-39FC-33CD-8ED3F225F3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C352FB9-86AC-50C0-D352-A8F49228B4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EDD8B75-79E3-90C8-4A88-5914C0D8B54E}"/>
              </a:ext>
            </a:extLst>
          </p:cNvPr>
          <p:cNvSpPr>
            <a:spLocks noGrp="1" noChangeArrowheads="1"/>
          </p:cNvSpPr>
          <p:nvPr>
            <p:ph type="sldNum" sz="quarter" idx="12"/>
          </p:nvPr>
        </p:nvSpPr>
        <p:spPr>
          <a:ln/>
        </p:spPr>
        <p:txBody>
          <a:bodyPr/>
          <a:lstStyle>
            <a:lvl1pPr>
              <a:defRPr/>
            </a:lvl1pPr>
          </a:lstStyle>
          <a:p>
            <a:pPr>
              <a:defRPr/>
            </a:pPr>
            <a:fld id="{E6F834DC-23F1-F248-A5E9-4542717D42A8}" type="slidenum">
              <a:rPr lang="en-US" altLang="en-US"/>
              <a:pPr>
                <a:defRPr/>
              </a:pPr>
              <a:t>‹#›</a:t>
            </a:fld>
            <a:endParaRPr lang="en-US" altLang="en-US"/>
          </a:p>
        </p:txBody>
      </p:sp>
    </p:spTree>
    <p:extLst>
      <p:ext uri="{BB962C8B-B14F-4D97-AF65-F5344CB8AC3E}">
        <p14:creationId xmlns:p14="http://schemas.microsoft.com/office/powerpoint/2010/main" val="34083035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C3384E8-95E1-8F2C-B067-18F51968BC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17662AD-02A1-3F6B-77D6-A8B0EBB7AE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F9D015B-634A-26BD-184A-69CB3863AF64}"/>
              </a:ext>
            </a:extLst>
          </p:cNvPr>
          <p:cNvSpPr>
            <a:spLocks noGrp="1" noChangeArrowheads="1"/>
          </p:cNvSpPr>
          <p:nvPr>
            <p:ph type="sldNum" sz="quarter" idx="12"/>
          </p:nvPr>
        </p:nvSpPr>
        <p:spPr>
          <a:ln/>
        </p:spPr>
        <p:txBody>
          <a:bodyPr/>
          <a:lstStyle>
            <a:lvl1pPr>
              <a:defRPr/>
            </a:lvl1pPr>
          </a:lstStyle>
          <a:p>
            <a:pPr>
              <a:defRPr/>
            </a:pPr>
            <a:fld id="{3C9D2F2E-22E1-FB4D-B042-CC06C9129C2A}" type="slidenum">
              <a:rPr lang="en-US" altLang="en-US"/>
              <a:pPr>
                <a:defRPr/>
              </a:pPr>
              <a:t>‹#›</a:t>
            </a:fld>
            <a:endParaRPr lang="en-US" altLang="en-US"/>
          </a:p>
        </p:txBody>
      </p:sp>
    </p:spTree>
    <p:extLst>
      <p:ext uri="{BB962C8B-B14F-4D97-AF65-F5344CB8AC3E}">
        <p14:creationId xmlns:p14="http://schemas.microsoft.com/office/powerpoint/2010/main" val="19650247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CF97121-EFE2-DABD-DC14-901A550F35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9E8289-8683-E0B9-B8CC-EE76D3198D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CD5F5AB-AA23-3EC4-00BF-719F297A7EE6}"/>
              </a:ext>
            </a:extLst>
          </p:cNvPr>
          <p:cNvSpPr>
            <a:spLocks noGrp="1" noChangeArrowheads="1"/>
          </p:cNvSpPr>
          <p:nvPr>
            <p:ph type="sldNum" sz="quarter" idx="12"/>
          </p:nvPr>
        </p:nvSpPr>
        <p:spPr>
          <a:ln/>
        </p:spPr>
        <p:txBody>
          <a:bodyPr/>
          <a:lstStyle>
            <a:lvl1pPr>
              <a:defRPr/>
            </a:lvl1pPr>
          </a:lstStyle>
          <a:p>
            <a:pPr>
              <a:defRPr/>
            </a:pPr>
            <a:fld id="{EBE464DC-7541-CE46-B361-AA8C68B6BECF}" type="slidenum">
              <a:rPr lang="en-US" altLang="en-US"/>
              <a:pPr>
                <a:defRPr/>
              </a:pPr>
              <a:t>‹#›</a:t>
            </a:fld>
            <a:endParaRPr lang="en-US" altLang="en-US"/>
          </a:p>
        </p:txBody>
      </p:sp>
    </p:spTree>
    <p:extLst>
      <p:ext uri="{BB962C8B-B14F-4D97-AF65-F5344CB8AC3E}">
        <p14:creationId xmlns:p14="http://schemas.microsoft.com/office/powerpoint/2010/main" val="29414358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99FF"/>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AF60A9-049E-D472-082A-BF2A272B029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3215CF-981D-26E1-4A7B-CFEDB7C8D2F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FBB561-BDEC-F794-EDD7-937682749CC1}"/>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3AD018B-AECB-0016-FAF7-B4B57432040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E9922A0-F756-7BBA-2740-11E2922531E2}"/>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C08575-E76C-0C48-A468-884A14F141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5471744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a:extLst>
              <a:ext uri="{FF2B5EF4-FFF2-40B4-BE49-F238E27FC236}">
                <a16:creationId xmlns:a16="http://schemas.microsoft.com/office/drawing/2014/main" id="{129A7633-E6A7-5325-F3A9-E9E4D4CFB239}"/>
              </a:ext>
            </a:extLst>
          </p:cNvPr>
          <p:cNvSpPr txBox="1">
            <a:spLocks noChangeArrowheads="1"/>
          </p:cNvSpPr>
          <p:nvPr/>
        </p:nvSpPr>
        <p:spPr bwMode="auto">
          <a:xfrm>
            <a:off x="0" y="3429000"/>
            <a:ext cx="9144000" cy="701675"/>
          </a:xfrm>
          <a:prstGeom prst="rect">
            <a:avLst/>
          </a:prstGeom>
          <a:noFill/>
          <a:ln>
            <a:noFill/>
          </a:ln>
          <a:effectLst>
            <a:outerShdw blurRad="63500" dist="38099" dir="2700000" algn="ctr" rotWithShape="0">
              <a:schemeClr val="tx2">
                <a:alpha val="74997"/>
              </a:schemeClr>
            </a:outerShdw>
          </a:effectLst>
        </p:spPr>
        <p:txBody>
          <a:bodyPr>
            <a:spAutoFit/>
          </a:bodyPr>
          <a:lstStyle/>
          <a:p>
            <a:pPr algn="ctr" eaLnBrk="1" hangingPunct="1">
              <a:spcBef>
                <a:spcPct val="50000"/>
              </a:spcBef>
              <a:defRPr/>
            </a:pPr>
            <a:r>
              <a:rPr lang="ar-JO" altLang="x-none" sz="4000" b="1" dirty="0">
                <a:solidFill>
                  <a:schemeClr val="bg1"/>
                </a:solidFill>
                <a:effectLst>
                  <a:outerShdw blurRad="38100" dist="38100" dir="2700000" algn="tl">
                    <a:srgbClr val="808080"/>
                  </a:outerShdw>
                </a:effectLst>
                <a:latin typeface="Arial" charset="0"/>
                <a:cs typeface="Arial" charset="0"/>
              </a:rPr>
              <a:t>المحاضرة 21</a:t>
            </a:r>
            <a:endParaRPr lang="en-US" altLang="x-none" sz="4000" b="1" dirty="0">
              <a:solidFill>
                <a:schemeClr val="bg1"/>
              </a:solidFill>
              <a:effectLst>
                <a:outerShdw blurRad="38100" dist="38100" dir="2700000" algn="tl">
                  <a:srgbClr val="808080"/>
                </a:outerShdw>
              </a:effectLst>
              <a:latin typeface="Arial" charset="0"/>
              <a:cs typeface="Arial" charset="0"/>
            </a:endParaRPr>
          </a:p>
        </p:txBody>
      </p:sp>
      <p:sp>
        <p:nvSpPr>
          <p:cNvPr id="2062" name="Text Box 14">
            <a:extLst>
              <a:ext uri="{FF2B5EF4-FFF2-40B4-BE49-F238E27FC236}">
                <a16:creationId xmlns:a16="http://schemas.microsoft.com/office/drawing/2014/main" id="{71A98444-6270-E191-800C-7FA021EB5B37}"/>
              </a:ext>
            </a:extLst>
          </p:cNvPr>
          <p:cNvSpPr txBox="1">
            <a:spLocks noChangeArrowheads="1"/>
          </p:cNvSpPr>
          <p:nvPr/>
        </p:nvSpPr>
        <p:spPr bwMode="auto">
          <a:xfrm>
            <a:off x="0" y="1371600"/>
            <a:ext cx="9144000" cy="1631216"/>
          </a:xfrm>
          <a:prstGeom prst="rect">
            <a:avLst/>
          </a:prstGeom>
          <a:noFill/>
          <a:ln>
            <a:noFill/>
          </a:ln>
          <a:effectLst>
            <a:outerShdw blurRad="63500" dist="38099" dir="2700000" algn="ctr" rotWithShape="0">
              <a:schemeClr val="tx2">
                <a:alpha val="74997"/>
              </a:schemeClr>
            </a:outerShdw>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ar-JO" altLang="en-US" sz="5000" b="1" dirty="0">
                <a:solidFill>
                  <a:schemeClr val="bg1"/>
                </a:solidFill>
              </a:rPr>
              <a:t>ثلاثة دوافع                                    لاتخاذ القرارات الأخلاقية</a:t>
            </a:r>
            <a:endParaRPr lang="en-US" altLang="en-US" sz="5000" dirty="0">
              <a:solidFill>
                <a:schemeClr val="bg1"/>
              </a:solidFill>
            </a:endParaRPr>
          </a:p>
        </p:txBody>
      </p:sp>
      <p:sp>
        <p:nvSpPr>
          <p:cNvPr id="2" name="Rectangle 1">
            <a:extLst>
              <a:ext uri="{FF2B5EF4-FFF2-40B4-BE49-F238E27FC236}">
                <a16:creationId xmlns:a16="http://schemas.microsoft.com/office/drawing/2014/main" id="{8073FD87-F76C-092F-E452-76F02060C5C8}"/>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Text Box 2">
            <a:extLst>
              <a:ext uri="{FF2B5EF4-FFF2-40B4-BE49-F238E27FC236}">
                <a16:creationId xmlns:a16="http://schemas.microsoft.com/office/drawing/2014/main" id="{BC25FC05-AECD-0C5A-8370-9425F36F308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0563" name="Rectangle 3">
            <a:extLst>
              <a:ext uri="{FF2B5EF4-FFF2-40B4-BE49-F238E27FC236}">
                <a16:creationId xmlns:a16="http://schemas.microsoft.com/office/drawing/2014/main" id="{0C415156-DED7-17AE-E67D-B220E9A4D4A0}"/>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0564" name="Text Box 4">
            <a:extLst>
              <a:ext uri="{FF2B5EF4-FFF2-40B4-BE49-F238E27FC236}">
                <a16:creationId xmlns:a16="http://schemas.microsoft.com/office/drawing/2014/main" id="{655B732E-BEFA-565B-DA72-B78555E1A601}"/>
              </a:ext>
            </a:extLst>
          </p:cNvPr>
          <p:cNvSpPr txBox="1">
            <a:spLocks noChangeArrowheads="1"/>
          </p:cNvSpPr>
          <p:nvPr/>
        </p:nvSpPr>
        <p:spPr bwMode="auto">
          <a:xfrm>
            <a:off x="228600" y="2438400"/>
            <a:ext cx="86106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charset="0"/>
                <a:ea typeface="Arial" charset="0"/>
                <a:cs typeface="Arial" charset="0"/>
              </a:defRPr>
            </a:lvl1pPr>
            <a:lvl2pPr marL="914400" indent="-457200">
              <a:defRPr sz="2400">
                <a:solidFill>
                  <a:schemeClr val="tx1"/>
                </a:solidFill>
                <a:latin typeface="Arial" charset="0"/>
                <a:ea typeface="Arial" charset="0"/>
                <a:cs typeface="Arial" charset="0"/>
              </a:defRPr>
            </a:lvl2pPr>
            <a:lvl3pPr marL="1371600" indent="-457200">
              <a:defRPr sz="2400">
                <a:solidFill>
                  <a:schemeClr val="tx1"/>
                </a:solidFill>
                <a:latin typeface="Arial" charset="0"/>
                <a:ea typeface="Arial" charset="0"/>
                <a:cs typeface="Arial" charset="0"/>
              </a:defRPr>
            </a:lvl3pPr>
            <a:lvl4pPr marL="1828800" indent="-457200">
              <a:defRPr sz="2400">
                <a:solidFill>
                  <a:schemeClr val="tx1"/>
                </a:solidFill>
                <a:latin typeface="Arial" charset="0"/>
                <a:ea typeface="Arial" charset="0"/>
                <a:cs typeface="Arial" charset="0"/>
              </a:defRPr>
            </a:lvl4pPr>
            <a:lvl5pPr marL="2286000" indent="-457200">
              <a:defRPr sz="2400">
                <a:solidFill>
                  <a:schemeClr val="tx1"/>
                </a:solidFill>
                <a:latin typeface="Arial" charset="0"/>
                <a:ea typeface="Arial" charset="0"/>
                <a:cs typeface="Arial" charset="0"/>
              </a:defRPr>
            </a:lvl5pPr>
            <a:lvl6pPr marL="2743200" indent="-457200" fontAlgn="base">
              <a:spcBef>
                <a:spcPct val="0"/>
              </a:spcBef>
              <a:spcAft>
                <a:spcPct val="0"/>
              </a:spcAft>
              <a:defRPr sz="2400">
                <a:solidFill>
                  <a:schemeClr val="tx1"/>
                </a:solidFill>
                <a:latin typeface="Arial" charset="0"/>
                <a:ea typeface="Arial" charset="0"/>
                <a:cs typeface="Arial" charset="0"/>
              </a:defRPr>
            </a:lvl6pPr>
            <a:lvl7pPr marL="3200400" indent="-457200" fontAlgn="base">
              <a:spcBef>
                <a:spcPct val="0"/>
              </a:spcBef>
              <a:spcAft>
                <a:spcPct val="0"/>
              </a:spcAft>
              <a:defRPr sz="2400">
                <a:solidFill>
                  <a:schemeClr val="tx1"/>
                </a:solidFill>
                <a:latin typeface="Arial" charset="0"/>
                <a:ea typeface="Arial" charset="0"/>
                <a:cs typeface="Arial" charset="0"/>
              </a:defRPr>
            </a:lvl7pPr>
            <a:lvl8pPr marL="3657600" indent="-457200" fontAlgn="base">
              <a:spcBef>
                <a:spcPct val="0"/>
              </a:spcBef>
              <a:spcAft>
                <a:spcPct val="0"/>
              </a:spcAft>
              <a:defRPr sz="2400">
                <a:solidFill>
                  <a:schemeClr val="tx1"/>
                </a:solidFill>
                <a:latin typeface="Arial" charset="0"/>
                <a:ea typeface="Arial" charset="0"/>
                <a:cs typeface="Arial" charset="0"/>
              </a:defRPr>
            </a:lvl8pPr>
            <a:lvl9pPr marL="4114800" indent="-457200" fontAlgn="base">
              <a:spcBef>
                <a:spcPct val="0"/>
              </a:spcBef>
              <a:spcAft>
                <a:spcPct val="0"/>
              </a:spcAft>
              <a:defRPr sz="2400">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lang="en-US" altLang="x-none" sz="2800" b="1" dirty="0">
              <a:solidFill>
                <a:schemeClr val="bg1"/>
              </a:solidFill>
            </a:endParaRPr>
          </a:p>
          <a:p>
            <a:pPr marL="457200" lvl="1" indent="0" algn="r" rtl="1" eaLnBrk="1" hangingPunct="1">
              <a:defRPr/>
            </a:pPr>
            <a:r>
              <a:rPr lang="ar-JO" altLang="x-none" sz="2800" b="1" dirty="0">
                <a:solidFill>
                  <a:schemeClr val="bg1"/>
                </a:solidFill>
              </a:rPr>
              <a:t>1. إيجابي</a:t>
            </a:r>
            <a:endParaRPr lang="en-US" altLang="x-none" sz="2800" b="1" dirty="0">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95E3EB54-A583-FFEC-5E37-9D3A2A494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0562" name="Text Box 2">
            <a:extLst>
              <a:ext uri="{FF2B5EF4-FFF2-40B4-BE49-F238E27FC236}">
                <a16:creationId xmlns:a16="http://schemas.microsoft.com/office/drawing/2014/main" id="{BB025CF6-660E-CE9B-47A0-44938923600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0563" name="Rectangle 3">
            <a:extLst>
              <a:ext uri="{FF2B5EF4-FFF2-40B4-BE49-F238E27FC236}">
                <a16:creationId xmlns:a16="http://schemas.microsoft.com/office/drawing/2014/main" id="{768AA24C-F1A5-CA14-5EAF-5C9AB3171FA0}"/>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0564" name="Text Box 4">
            <a:extLst>
              <a:ext uri="{FF2B5EF4-FFF2-40B4-BE49-F238E27FC236}">
                <a16:creationId xmlns:a16="http://schemas.microsoft.com/office/drawing/2014/main" id="{B956AB07-FD0C-F4F3-EAE3-BCC2CE65CDA3}"/>
              </a:ext>
            </a:extLst>
          </p:cNvPr>
          <p:cNvSpPr txBox="1">
            <a:spLocks noChangeArrowheads="1"/>
          </p:cNvSpPr>
          <p:nvPr/>
        </p:nvSpPr>
        <p:spPr bwMode="auto">
          <a:xfrm>
            <a:off x="228600" y="2438400"/>
            <a:ext cx="86106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charset="0"/>
                <a:ea typeface="Arial" charset="0"/>
                <a:cs typeface="Arial" charset="0"/>
              </a:defRPr>
            </a:lvl1pPr>
            <a:lvl2pPr marL="914400" indent="-457200">
              <a:defRPr sz="2400">
                <a:solidFill>
                  <a:schemeClr val="tx1"/>
                </a:solidFill>
                <a:latin typeface="Arial" charset="0"/>
                <a:ea typeface="Arial" charset="0"/>
                <a:cs typeface="Arial" charset="0"/>
              </a:defRPr>
            </a:lvl2pPr>
            <a:lvl3pPr marL="1371600" indent="-457200">
              <a:defRPr sz="2400">
                <a:solidFill>
                  <a:schemeClr val="tx1"/>
                </a:solidFill>
                <a:latin typeface="Arial" charset="0"/>
                <a:ea typeface="Arial" charset="0"/>
                <a:cs typeface="Arial" charset="0"/>
              </a:defRPr>
            </a:lvl3pPr>
            <a:lvl4pPr marL="1828800" indent="-457200">
              <a:defRPr sz="2400">
                <a:solidFill>
                  <a:schemeClr val="tx1"/>
                </a:solidFill>
                <a:latin typeface="Arial" charset="0"/>
                <a:ea typeface="Arial" charset="0"/>
                <a:cs typeface="Arial" charset="0"/>
              </a:defRPr>
            </a:lvl4pPr>
            <a:lvl5pPr marL="2286000" indent="-457200">
              <a:defRPr sz="2400">
                <a:solidFill>
                  <a:schemeClr val="tx1"/>
                </a:solidFill>
                <a:latin typeface="Arial" charset="0"/>
                <a:ea typeface="Arial" charset="0"/>
                <a:cs typeface="Arial" charset="0"/>
              </a:defRPr>
            </a:lvl5pPr>
            <a:lvl6pPr marL="2743200" indent="-457200" fontAlgn="base">
              <a:spcBef>
                <a:spcPct val="0"/>
              </a:spcBef>
              <a:spcAft>
                <a:spcPct val="0"/>
              </a:spcAft>
              <a:defRPr sz="2400">
                <a:solidFill>
                  <a:schemeClr val="tx1"/>
                </a:solidFill>
                <a:latin typeface="Arial" charset="0"/>
                <a:ea typeface="Arial" charset="0"/>
                <a:cs typeface="Arial" charset="0"/>
              </a:defRPr>
            </a:lvl6pPr>
            <a:lvl7pPr marL="3200400" indent="-457200" fontAlgn="base">
              <a:spcBef>
                <a:spcPct val="0"/>
              </a:spcBef>
              <a:spcAft>
                <a:spcPct val="0"/>
              </a:spcAft>
              <a:defRPr sz="2400">
                <a:solidFill>
                  <a:schemeClr val="tx1"/>
                </a:solidFill>
                <a:latin typeface="Arial" charset="0"/>
                <a:ea typeface="Arial" charset="0"/>
                <a:cs typeface="Arial" charset="0"/>
              </a:defRPr>
            </a:lvl7pPr>
            <a:lvl8pPr marL="3657600" indent="-457200" fontAlgn="base">
              <a:spcBef>
                <a:spcPct val="0"/>
              </a:spcBef>
              <a:spcAft>
                <a:spcPct val="0"/>
              </a:spcAft>
              <a:defRPr sz="2400">
                <a:solidFill>
                  <a:schemeClr val="tx1"/>
                </a:solidFill>
                <a:latin typeface="Arial" charset="0"/>
                <a:ea typeface="Arial" charset="0"/>
                <a:cs typeface="Arial" charset="0"/>
              </a:defRPr>
            </a:lvl8pPr>
            <a:lvl9pPr marL="4114800" indent="-457200" fontAlgn="base">
              <a:spcBef>
                <a:spcPct val="0"/>
              </a:spcBef>
              <a:spcAft>
                <a:spcPct val="0"/>
              </a:spcAft>
              <a:defRPr sz="2400">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x-none" b="1" dirty="0">
                <a:solidFill>
                  <a:schemeClr val="bg1"/>
                </a:solidFill>
              </a:rPr>
              <a:t>أ. يؤكد الكتاب المقدس أن بعض الأشياء يمكن معرفتها عن الله من الطبيعة وحدها (رو 1: 18 وما يليها)</a:t>
            </a:r>
            <a:endParaRPr lang="en-US" altLang="x-none" b="1" dirty="0">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Text Box 2">
            <a:extLst>
              <a:ext uri="{FF2B5EF4-FFF2-40B4-BE49-F238E27FC236}">
                <a16:creationId xmlns:a16="http://schemas.microsoft.com/office/drawing/2014/main" id="{D4CC4BA8-6C95-5D1A-5EE6-CBF203DBB4D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1587" name="Rectangle 3">
            <a:extLst>
              <a:ext uri="{FF2B5EF4-FFF2-40B4-BE49-F238E27FC236}">
                <a16:creationId xmlns:a16="http://schemas.microsoft.com/office/drawing/2014/main" id="{36CD7B95-B6BF-A911-2406-51427C706782}"/>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1588" name="Text Box 4">
            <a:extLst>
              <a:ext uri="{FF2B5EF4-FFF2-40B4-BE49-F238E27FC236}">
                <a16:creationId xmlns:a16="http://schemas.microsoft.com/office/drawing/2014/main" id="{FB8BFEBA-D196-FBC6-75B3-20308B68963F}"/>
              </a:ext>
            </a:extLst>
          </p:cNvPr>
          <p:cNvSpPr txBox="1">
            <a:spLocks noChangeArrowheads="1"/>
          </p:cNvSpPr>
          <p:nvPr/>
        </p:nvSpPr>
        <p:spPr bwMode="auto">
          <a:xfrm>
            <a:off x="228600" y="2438400"/>
            <a:ext cx="86106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x-none" sz="24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rPr>
              <a:t>أ. يؤكد الكتاب المقدس أن بعض الأشياء يمكن معرفتها عن الله من الطبيعة وحدها (رو 1: 18 وما يليها)</a:t>
            </a:r>
            <a:endParaRPr kumimoji="0" lang="en-US" altLang="x-none" sz="24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ب. يبدو أن هناك حساسية أخلاقية عالمية موجودة داخل كل البشر عبر الزمن، والتي تضفي مصداقية على هذا النهج الأخلاقي.</a:t>
            </a:r>
            <a:endParaRPr lang="th-TH" altLang="en-US" dirty="0">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Text Box 2">
            <a:extLst>
              <a:ext uri="{FF2B5EF4-FFF2-40B4-BE49-F238E27FC236}">
                <a16:creationId xmlns:a16="http://schemas.microsoft.com/office/drawing/2014/main" id="{487733F4-1202-8CD6-602F-5A33D466052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2611" name="Rectangle 3">
            <a:extLst>
              <a:ext uri="{FF2B5EF4-FFF2-40B4-BE49-F238E27FC236}">
                <a16:creationId xmlns:a16="http://schemas.microsoft.com/office/drawing/2014/main" id="{5D6E875F-69CD-6153-5EF7-28F5D004765F}"/>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2612" name="Text Box 4">
            <a:extLst>
              <a:ext uri="{FF2B5EF4-FFF2-40B4-BE49-F238E27FC236}">
                <a16:creationId xmlns:a16="http://schemas.microsoft.com/office/drawing/2014/main" id="{20F82EA7-9D4D-2C10-BD72-EEC51AA1BBFE}"/>
              </a:ext>
            </a:extLst>
          </p:cNvPr>
          <p:cNvSpPr txBox="1">
            <a:spLocks noChangeArrowheads="1"/>
          </p:cNvSpPr>
          <p:nvPr/>
        </p:nvSpPr>
        <p:spPr bwMode="auto">
          <a:xfrm>
            <a:off x="228600" y="2438400"/>
            <a:ext cx="86106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lang="en-US" altLang="en-US" sz="2800" b="1" dirty="0">
              <a:solidFill>
                <a:schemeClr val="bg1"/>
              </a:solidFill>
            </a:endParaRPr>
          </a:p>
          <a:p>
            <a:pPr marL="457200" lvl="1" indent="0" algn="r" rtl="1" eaLnBrk="1" hangingPunct="1">
              <a:defRPr/>
            </a:pPr>
            <a:r>
              <a:rPr lang="ar-JO" altLang="en-US" sz="2800" b="1" dirty="0">
                <a:solidFill>
                  <a:schemeClr val="bg1"/>
                </a:solidFill>
              </a:rPr>
              <a:t>2. سلبي</a:t>
            </a:r>
            <a:endParaRPr lang="en-US" altLang="en-US" sz="2800" b="1" dirty="0">
              <a:solidFill>
                <a:schemeClr val="bg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Text Box 2">
            <a:extLst>
              <a:ext uri="{FF2B5EF4-FFF2-40B4-BE49-F238E27FC236}">
                <a16:creationId xmlns:a16="http://schemas.microsoft.com/office/drawing/2014/main" id="{21615AF2-2C95-C950-04BD-9C5C6B94857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2611" name="Rectangle 3">
            <a:extLst>
              <a:ext uri="{FF2B5EF4-FFF2-40B4-BE49-F238E27FC236}">
                <a16:creationId xmlns:a16="http://schemas.microsoft.com/office/drawing/2014/main" id="{D5378A54-E6DA-93B7-A8E4-EF18C84BF626}"/>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2612" name="Text Box 4">
            <a:extLst>
              <a:ext uri="{FF2B5EF4-FFF2-40B4-BE49-F238E27FC236}">
                <a16:creationId xmlns:a16="http://schemas.microsoft.com/office/drawing/2014/main" id="{13937812-9ED0-CB86-ACEB-8A5F722A0F41}"/>
              </a:ext>
            </a:extLst>
          </p:cNvPr>
          <p:cNvSpPr txBox="1">
            <a:spLocks noChangeArrowheads="1"/>
          </p:cNvSpPr>
          <p:nvPr/>
        </p:nvSpPr>
        <p:spPr bwMode="auto">
          <a:xfrm>
            <a:off x="228600" y="2438400"/>
            <a:ext cx="86106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أ. يميل إلى المبالغة في تقدير صلاح العقلانية البشرية، والحط من تقدير التأثير الفاسد لخطية الإنسان على المشروع العقلاني والأخلاقي               (1 كو 1: 18-31</a:t>
            </a:r>
            <a:endParaRPr lang="th-TH" altLang="en-US" b="1" dirty="0">
              <a:solidFill>
                <a:schemeClr val="bg1"/>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Text Box 2">
            <a:extLst>
              <a:ext uri="{FF2B5EF4-FFF2-40B4-BE49-F238E27FC236}">
                <a16:creationId xmlns:a16="http://schemas.microsoft.com/office/drawing/2014/main" id="{83FF0B6F-B526-273A-B6FA-125E1B94012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3635" name="Rectangle 3">
            <a:extLst>
              <a:ext uri="{FF2B5EF4-FFF2-40B4-BE49-F238E27FC236}">
                <a16:creationId xmlns:a16="http://schemas.microsoft.com/office/drawing/2014/main" id="{28A7AB99-C5CF-7C62-C0F0-403AB295EBA4}"/>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3636" name="Text Box 4">
            <a:extLst>
              <a:ext uri="{FF2B5EF4-FFF2-40B4-BE49-F238E27FC236}">
                <a16:creationId xmlns:a16="http://schemas.microsoft.com/office/drawing/2014/main" id="{AEAB3168-C086-DC74-6DBF-3AEA77991927}"/>
              </a:ext>
            </a:extLst>
          </p:cNvPr>
          <p:cNvSpPr txBox="1">
            <a:spLocks noChangeArrowheads="1"/>
          </p:cNvSpPr>
          <p:nvPr/>
        </p:nvSpPr>
        <p:spPr bwMode="auto">
          <a:xfrm>
            <a:off x="228600" y="2438400"/>
            <a:ext cx="86106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ب. إنها تفصل الأخلاق عن إطار النظرة العالمية الأكبر والتي تعتمد عليها بشكل كبير</a:t>
            </a:r>
            <a:endParaRPr lang="th-TH" altLang="en-US" dirty="0">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Text Box 2">
            <a:extLst>
              <a:ext uri="{FF2B5EF4-FFF2-40B4-BE49-F238E27FC236}">
                <a16:creationId xmlns:a16="http://schemas.microsoft.com/office/drawing/2014/main" id="{489C6DCE-F839-9030-8922-72F229A5FB6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5683" name="Rectangle 3">
            <a:extLst>
              <a:ext uri="{FF2B5EF4-FFF2-40B4-BE49-F238E27FC236}">
                <a16:creationId xmlns:a16="http://schemas.microsoft.com/office/drawing/2014/main" id="{5555206A-983A-0834-6D24-25EAB2C9C5D1}"/>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5684" name="Text Box 4">
            <a:extLst>
              <a:ext uri="{FF2B5EF4-FFF2-40B4-BE49-F238E27FC236}">
                <a16:creationId xmlns:a16="http://schemas.microsoft.com/office/drawing/2014/main" id="{0033258D-BB28-AA7F-61F1-C5252A9C3E28}"/>
              </a:ext>
            </a:extLst>
          </p:cNvPr>
          <p:cNvSpPr txBox="1">
            <a:spLocks noChangeArrowheads="1"/>
          </p:cNvSpPr>
          <p:nvPr/>
        </p:nvSpPr>
        <p:spPr bwMode="auto">
          <a:xfrm>
            <a:off x="228600" y="2438400"/>
            <a:ext cx="86106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x-none"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ت. يميل هذا الأسلوب في ممارسة الأخلاق إلى انتاج أخلاقيات الحد الأدنى (يسمى أحياناً رفيع)، في تباين مع الأخلاق القوية (أي سميك) للحياة والفكر المسيحي.</a:t>
            </a:r>
            <a:endParaRPr lang="th-TH" altLang="en-US" b="1" dirty="0">
              <a:solidFill>
                <a:schemeClr val="bg1"/>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a:extLst>
              <a:ext uri="{FF2B5EF4-FFF2-40B4-BE49-F238E27FC236}">
                <a16:creationId xmlns:a16="http://schemas.microsoft.com/office/drawing/2014/main" id="{31E78CC7-A4DD-7F8A-877C-9F9859815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706" name="Text Box 2">
            <a:extLst>
              <a:ext uri="{FF2B5EF4-FFF2-40B4-BE49-F238E27FC236}">
                <a16:creationId xmlns:a16="http://schemas.microsoft.com/office/drawing/2014/main" id="{C5A0D223-A88D-C74D-80CF-6AAAC2545E1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6707" name="Rectangle 3">
            <a:extLst>
              <a:ext uri="{FF2B5EF4-FFF2-40B4-BE49-F238E27FC236}">
                <a16:creationId xmlns:a16="http://schemas.microsoft.com/office/drawing/2014/main" id="{401B713E-0B92-A4F2-CFED-E654413C15B3}"/>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808080"/>
                  </a:outerShdw>
                </a:effectLst>
              </a:rPr>
              <a:t>3. الدافع التوجيهي</a:t>
            </a:r>
            <a:endParaRPr lang="en-US" altLang="en-US" sz="5000" dirty="0">
              <a:solidFill>
                <a:schemeClr val="bg1"/>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a:extLst>
              <a:ext uri="{FF2B5EF4-FFF2-40B4-BE49-F238E27FC236}">
                <a16:creationId xmlns:a16="http://schemas.microsoft.com/office/drawing/2014/main" id="{4ED91D12-40CB-3985-3BA9-0900738DE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706" name="Text Box 2">
            <a:extLst>
              <a:ext uri="{FF2B5EF4-FFF2-40B4-BE49-F238E27FC236}">
                <a16:creationId xmlns:a16="http://schemas.microsoft.com/office/drawing/2014/main" id="{A7C3573C-2F1C-6D53-43B0-BE502060EAF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6707" name="Rectangle 3">
            <a:extLst>
              <a:ext uri="{FF2B5EF4-FFF2-40B4-BE49-F238E27FC236}">
                <a16:creationId xmlns:a16="http://schemas.microsoft.com/office/drawing/2014/main" id="{CE14601D-B5D8-3880-F289-4C4D3637DA04}"/>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6708" name="Text Box 4">
            <a:extLst>
              <a:ext uri="{FF2B5EF4-FFF2-40B4-BE49-F238E27FC236}">
                <a16:creationId xmlns:a16="http://schemas.microsoft.com/office/drawing/2014/main" id="{75E00690-6D4A-38EB-0711-6F1DCDDAB70F}"/>
              </a:ext>
            </a:extLst>
          </p:cNvPr>
          <p:cNvSpPr txBox="1">
            <a:spLocks noChangeArrowheads="1"/>
          </p:cNvSpPr>
          <p:nvPr/>
        </p:nvSpPr>
        <p:spPr bwMode="auto">
          <a:xfrm>
            <a:off x="228600" y="2438400"/>
            <a:ext cx="86106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indent="-360000" algn="r" rtl="1" eaLnBrk="1" hangingPunct="1">
              <a:defRPr/>
            </a:pPr>
            <a:r>
              <a:rPr lang="ar-JO" altLang="en-US" sz="3200" b="1" dirty="0">
                <a:solidFill>
                  <a:schemeClr val="bg1"/>
                </a:solidFill>
              </a:rPr>
              <a:t>أ. مصدر الفهم الأخلاقي والأحكام الأخلاقية موجودة في الشرائع، الوصفات والمبادئ المعلنة لنا من الله في الكتب المقدسة. </a:t>
            </a:r>
            <a:endParaRPr lang="en-US" altLang="en-US" sz="3200" b="1" dirty="0">
              <a:solidFill>
                <a:schemeClr val="bg1"/>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a:extLst>
              <a:ext uri="{FF2B5EF4-FFF2-40B4-BE49-F238E27FC236}">
                <a16:creationId xmlns:a16="http://schemas.microsoft.com/office/drawing/2014/main" id="{CEAFEE40-E45F-5E9B-6570-DB09E9967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706" name="Text Box 2">
            <a:extLst>
              <a:ext uri="{FF2B5EF4-FFF2-40B4-BE49-F238E27FC236}">
                <a16:creationId xmlns:a16="http://schemas.microsoft.com/office/drawing/2014/main" id="{5B69B706-37B0-9E76-08E6-2CF150737A6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6707" name="Rectangle 3">
            <a:extLst>
              <a:ext uri="{FF2B5EF4-FFF2-40B4-BE49-F238E27FC236}">
                <a16:creationId xmlns:a16="http://schemas.microsoft.com/office/drawing/2014/main" id="{08DCFFE5-64AD-48F5-D322-899689E412E9}"/>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6708" name="Text Box 4">
            <a:extLst>
              <a:ext uri="{FF2B5EF4-FFF2-40B4-BE49-F238E27FC236}">
                <a16:creationId xmlns:a16="http://schemas.microsoft.com/office/drawing/2014/main" id="{637E3761-D952-FA0D-91CE-CA147373514B}"/>
              </a:ext>
            </a:extLst>
          </p:cNvPr>
          <p:cNvSpPr txBox="1">
            <a:spLocks noChangeArrowheads="1"/>
          </p:cNvSpPr>
          <p:nvPr/>
        </p:nvSpPr>
        <p:spPr bwMode="auto">
          <a:xfrm>
            <a:off x="228600" y="2438400"/>
            <a:ext cx="8610600" cy="150810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مصدر الفهم الأخلاقي والأحكام الأخلاقية موجودة في الشرائع، الوصفات والمبادئ المعلنة لنا من الله في الكتب المقدسة. </a:t>
            </a:r>
            <a:endParaRPr lang="en-US" altLang="en-US" sz="2800" b="1" dirty="0">
              <a:solidFill>
                <a:schemeClr val="bg1"/>
              </a:solidFill>
            </a:endParaRPr>
          </a:p>
          <a:p>
            <a:pPr marL="457200" lvl="1" indent="0" algn="r" rtl="1" eaLnBrk="1" hangingPunct="1">
              <a:defRPr/>
            </a:pPr>
            <a:r>
              <a:rPr lang="ar-JO" altLang="en-US" sz="2800" b="1" dirty="0">
                <a:solidFill>
                  <a:schemeClr val="bg1"/>
                </a:solidFill>
              </a:rPr>
              <a:t>1. الإلتزام بالمبادئ</a:t>
            </a:r>
            <a:endParaRPr lang="th-TH" altLang="en-US" sz="280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7" name="Text Box 3">
            <a:extLst>
              <a:ext uri="{FF2B5EF4-FFF2-40B4-BE49-F238E27FC236}">
                <a16:creationId xmlns:a16="http://schemas.microsoft.com/office/drawing/2014/main" id="{1C95BA60-D818-A36C-771E-B6E5A1A16CF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574474" name="Rectangle 10">
            <a:extLst>
              <a:ext uri="{FF2B5EF4-FFF2-40B4-BE49-F238E27FC236}">
                <a16:creationId xmlns:a16="http://schemas.microsoft.com/office/drawing/2014/main" id="{5392ABD7-7961-15E6-93A3-62720977B728}"/>
              </a:ext>
            </a:extLst>
          </p:cNvPr>
          <p:cNvSpPr>
            <a:spLocks noChangeArrowheads="1"/>
          </p:cNvSpPr>
          <p:nvPr/>
        </p:nvSpPr>
        <p:spPr bwMode="auto">
          <a:xfrm>
            <a:off x="0" y="18288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defRPr/>
            </a:pPr>
            <a:r>
              <a:rPr lang="ar-JO" altLang="en-US" sz="5000" b="1" dirty="0">
                <a:solidFill>
                  <a:schemeClr val="bg1"/>
                </a:solidFill>
                <a:effectLst>
                  <a:outerShdw blurRad="38100" dist="38100" dir="2700000" algn="tl">
                    <a:srgbClr val="808080"/>
                  </a:outerShdw>
                </a:effectLst>
              </a:rPr>
              <a:t>1. مقدمة:</a:t>
            </a:r>
            <a:endParaRPr lang="en-US" altLang="en-US" sz="4000" dirty="0">
              <a:solidFill>
                <a:schemeClr val="tx2"/>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a:extLst>
              <a:ext uri="{FF2B5EF4-FFF2-40B4-BE49-F238E27FC236}">
                <a16:creationId xmlns:a16="http://schemas.microsoft.com/office/drawing/2014/main" id="{854FFDCB-384F-53BD-91F4-B27BAB0B4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730" name="Text Box 2">
            <a:extLst>
              <a:ext uri="{FF2B5EF4-FFF2-40B4-BE49-F238E27FC236}">
                <a16:creationId xmlns:a16="http://schemas.microsoft.com/office/drawing/2014/main" id="{FFC31885-1113-CEBA-54DC-874F3D84280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7731" name="Rectangle 3">
            <a:extLst>
              <a:ext uri="{FF2B5EF4-FFF2-40B4-BE49-F238E27FC236}">
                <a16:creationId xmlns:a16="http://schemas.microsoft.com/office/drawing/2014/main" id="{390E2EC6-DDB8-2334-888F-C05EDDF53C34}"/>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7732" name="Text Box 4">
            <a:extLst>
              <a:ext uri="{FF2B5EF4-FFF2-40B4-BE49-F238E27FC236}">
                <a16:creationId xmlns:a16="http://schemas.microsoft.com/office/drawing/2014/main" id="{70B567D7-4FCC-0FEC-56EA-15AD7B9BCFB1}"/>
              </a:ext>
            </a:extLst>
          </p:cNvPr>
          <p:cNvSpPr txBox="1">
            <a:spLocks noChangeArrowheads="1"/>
          </p:cNvSpPr>
          <p:nvPr/>
        </p:nvSpPr>
        <p:spPr bwMode="auto">
          <a:xfrm>
            <a:off x="228600" y="2438400"/>
            <a:ext cx="8610600" cy="193899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مصدر الفهم الأخلاقي والأحكام الأخلاقية موجودة في الشرائع، الوصفات والمبادئ المعلنة لنا من الله في الكتب المقدسة. </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rPr>
              <a:t>1. الإلتزام بالمبادئ</a:t>
            </a:r>
            <a:endParaRPr lang="en-US" altLang="en-US" sz="2800" b="1" dirty="0">
              <a:solidFill>
                <a:schemeClr val="bg1"/>
              </a:solidFill>
            </a:endParaRPr>
          </a:p>
          <a:p>
            <a:pPr marL="457200" lvl="1" indent="0" algn="r" rtl="1" eaLnBrk="1" hangingPunct="1">
              <a:defRPr/>
            </a:pPr>
            <a:r>
              <a:rPr lang="ar-JO" altLang="en-US" sz="2800" b="1" dirty="0">
                <a:solidFill>
                  <a:schemeClr val="bg1"/>
                </a:solidFill>
              </a:rPr>
              <a:t>2. الإلتزام بالقوانين</a:t>
            </a:r>
            <a:endParaRPr lang="th-TH" altLang="en-US" sz="2800" dirty="0">
              <a:solidFill>
                <a:schemeClr val="bg1"/>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Text Box 2">
            <a:extLst>
              <a:ext uri="{FF2B5EF4-FFF2-40B4-BE49-F238E27FC236}">
                <a16:creationId xmlns:a16="http://schemas.microsoft.com/office/drawing/2014/main" id="{9DB3AD86-05E9-CB45-607D-81146FE1FB0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8755" name="Rectangle 3">
            <a:extLst>
              <a:ext uri="{FF2B5EF4-FFF2-40B4-BE49-F238E27FC236}">
                <a16:creationId xmlns:a16="http://schemas.microsoft.com/office/drawing/2014/main" id="{08C52511-E8E3-50BF-62CD-93329AF68213}"/>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8756" name="Text Box 4">
            <a:extLst>
              <a:ext uri="{FF2B5EF4-FFF2-40B4-BE49-F238E27FC236}">
                <a16:creationId xmlns:a16="http://schemas.microsoft.com/office/drawing/2014/main" id="{2C8A29F2-F3D6-6CFD-AA17-BAB12CA899FD}"/>
              </a:ext>
            </a:extLst>
          </p:cNvPr>
          <p:cNvSpPr txBox="1">
            <a:spLocks noChangeArrowheads="1"/>
          </p:cNvSpPr>
          <p:nvPr/>
        </p:nvSpPr>
        <p:spPr bwMode="auto">
          <a:xfrm>
            <a:off x="228600" y="2438400"/>
            <a:ext cx="86106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defRPr/>
            </a:pPr>
            <a:r>
              <a:rPr lang="ar-JO" altLang="en-US" sz="3200" b="1" dirty="0">
                <a:solidFill>
                  <a:schemeClr val="bg1"/>
                </a:solidFill>
              </a:rPr>
              <a:t>ب. ليس من غير المألوف استخدام مزيج من القوانين الأخلاقية الخاصة (لا تمنع المعونة إن كان في وسعك العطاء)، ومبادئ أخلاقية عامة أكثر (كونوا لطفاء بعضكم نحو بعض)، لمحاولة تمييز المسار الأخلاقي من الإجراءات التي يجب عملها.</a:t>
            </a:r>
            <a:endParaRPr lang="th-TH" altLang="en-US" sz="3200" dirty="0">
              <a:solidFill>
                <a:schemeClr val="bg1"/>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Text Box 2">
            <a:extLst>
              <a:ext uri="{FF2B5EF4-FFF2-40B4-BE49-F238E27FC236}">
                <a16:creationId xmlns:a16="http://schemas.microsoft.com/office/drawing/2014/main" id="{733488B3-DB9B-EEBB-0511-962DDEDBF67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9779" name="Rectangle 3">
            <a:extLst>
              <a:ext uri="{FF2B5EF4-FFF2-40B4-BE49-F238E27FC236}">
                <a16:creationId xmlns:a16="http://schemas.microsoft.com/office/drawing/2014/main" id="{6755B487-48B1-7FBE-EAAA-A16E3EAB91C5}"/>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9780" name="Text Box 4">
            <a:extLst>
              <a:ext uri="{FF2B5EF4-FFF2-40B4-BE49-F238E27FC236}">
                <a16:creationId xmlns:a16="http://schemas.microsoft.com/office/drawing/2014/main" id="{7D289E16-438D-2C09-00DC-8B08B0BF8713}"/>
              </a:ext>
            </a:extLst>
          </p:cNvPr>
          <p:cNvSpPr txBox="1">
            <a:spLocks noChangeArrowheads="1"/>
          </p:cNvSpPr>
          <p:nvPr/>
        </p:nvSpPr>
        <p:spPr bwMode="auto">
          <a:xfrm>
            <a:off x="228600" y="2438400"/>
            <a:ext cx="8610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defRPr/>
            </a:pPr>
            <a:r>
              <a:rPr lang="ar-JO" altLang="en-US" sz="3200" b="1" dirty="0">
                <a:solidFill>
                  <a:schemeClr val="bg1"/>
                </a:solidFill>
              </a:rPr>
              <a:t>ت. بعض التأملات النقدية لهذا الدافع</a:t>
            </a:r>
            <a:endParaRPr lang="en-US" altLang="en-US" sz="3200" b="1" dirty="0">
              <a:solidFill>
                <a:schemeClr val="bg1"/>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Text Box 2">
            <a:extLst>
              <a:ext uri="{FF2B5EF4-FFF2-40B4-BE49-F238E27FC236}">
                <a16:creationId xmlns:a16="http://schemas.microsoft.com/office/drawing/2014/main" id="{2371312A-A18E-3A5F-1BB1-A4FC1B17464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9779" name="Rectangle 3">
            <a:extLst>
              <a:ext uri="{FF2B5EF4-FFF2-40B4-BE49-F238E27FC236}">
                <a16:creationId xmlns:a16="http://schemas.microsoft.com/office/drawing/2014/main" id="{4AE9835C-48E2-9C40-951F-C3C9094C8A87}"/>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9780" name="Text Box 4">
            <a:extLst>
              <a:ext uri="{FF2B5EF4-FFF2-40B4-BE49-F238E27FC236}">
                <a16:creationId xmlns:a16="http://schemas.microsoft.com/office/drawing/2014/main" id="{52D863CF-6930-F518-0689-3DB8D6E3A5CD}"/>
              </a:ext>
            </a:extLst>
          </p:cNvPr>
          <p:cNvSpPr txBox="1">
            <a:spLocks noChangeArrowheads="1"/>
          </p:cNvSpPr>
          <p:nvPr/>
        </p:nvSpPr>
        <p:spPr bwMode="auto">
          <a:xfrm>
            <a:off x="228600" y="2438400"/>
            <a:ext cx="86106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lang="en-US" altLang="en-US" sz="2800" b="1" dirty="0">
              <a:solidFill>
                <a:schemeClr val="bg1"/>
              </a:solidFill>
            </a:endParaRPr>
          </a:p>
          <a:p>
            <a:pPr marL="457200" lvl="1" indent="0" algn="r" rtl="1" eaLnBrk="1" hangingPunct="1">
              <a:defRPr/>
            </a:pPr>
            <a:r>
              <a:rPr lang="ar-JO" altLang="en-US" sz="2800" b="1" dirty="0">
                <a:solidFill>
                  <a:schemeClr val="bg1"/>
                </a:solidFill>
              </a:rPr>
              <a:t>1. إيجابي</a:t>
            </a:r>
            <a:endParaRPr lang="en-US" altLang="en-US" sz="2800" b="1" dirty="0">
              <a:solidFill>
                <a:schemeClr val="bg1"/>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a:extLst>
              <a:ext uri="{FF2B5EF4-FFF2-40B4-BE49-F238E27FC236}">
                <a16:creationId xmlns:a16="http://schemas.microsoft.com/office/drawing/2014/main" id="{B0AE4822-FFB6-E5A7-6C8E-9A454CF80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9778" name="Text Box 2">
            <a:extLst>
              <a:ext uri="{FF2B5EF4-FFF2-40B4-BE49-F238E27FC236}">
                <a16:creationId xmlns:a16="http://schemas.microsoft.com/office/drawing/2014/main" id="{1F5678B7-7817-5C6A-426A-57C688C3BE6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9779" name="Rectangle 3">
            <a:extLst>
              <a:ext uri="{FF2B5EF4-FFF2-40B4-BE49-F238E27FC236}">
                <a16:creationId xmlns:a16="http://schemas.microsoft.com/office/drawing/2014/main" id="{20A998AC-DD51-5DD6-1F90-E0EF14018272}"/>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9780" name="Text Box 4">
            <a:extLst>
              <a:ext uri="{FF2B5EF4-FFF2-40B4-BE49-F238E27FC236}">
                <a16:creationId xmlns:a16="http://schemas.microsoft.com/office/drawing/2014/main" id="{1042B9E1-E53B-117F-43E4-42DF2403CA7C}"/>
              </a:ext>
            </a:extLst>
          </p:cNvPr>
          <p:cNvSpPr txBox="1">
            <a:spLocks noChangeArrowheads="1"/>
          </p:cNvSpPr>
          <p:nvPr/>
        </p:nvSpPr>
        <p:spPr bwMode="auto">
          <a:xfrm>
            <a:off x="228600" y="2438400"/>
            <a:ext cx="86106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أ. يتم النظر إلى الكتاب المقدس على أنه ذو أهمية مركزية وسلطة في صنع القرارات الأخلاقية التي ترضي الله.</a:t>
            </a:r>
            <a:endParaRPr lang="th-TH" altLang="en-US" dirty="0">
              <a:solidFill>
                <a:schemeClr val="bg1"/>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ext Box 2">
            <a:extLst>
              <a:ext uri="{FF2B5EF4-FFF2-40B4-BE49-F238E27FC236}">
                <a16:creationId xmlns:a16="http://schemas.microsoft.com/office/drawing/2014/main" id="{F82D8BD3-E540-7C12-08D4-A9AD73D309C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0803" name="Rectangle 3">
            <a:extLst>
              <a:ext uri="{FF2B5EF4-FFF2-40B4-BE49-F238E27FC236}">
                <a16:creationId xmlns:a16="http://schemas.microsoft.com/office/drawing/2014/main" id="{C68EA624-D8A8-54B4-1622-18D363AD088A}"/>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0804" name="Text Box 4">
            <a:extLst>
              <a:ext uri="{FF2B5EF4-FFF2-40B4-BE49-F238E27FC236}">
                <a16:creationId xmlns:a16="http://schemas.microsoft.com/office/drawing/2014/main" id="{3FE729F4-18F1-5F38-4FDB-BA0F828EAF3D}"/>
              </a:ext>
            </a:extLst>
          </p:cNvPr>
          <p:cNvSpPr txBox="1">
            <a:spLocks noChangeArrowheads="1"/>
          </p:cNvSpPr>
          <p:nvPr/>
        </p:nvSpPr>
        <p:spPr bwMode="auto">
          <a:xfrm>
            <a:off x="228600" y="2438400"/>
            <a:ext cx="86106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rPr>
              <a:t>أ. يتم النظر إلى الكتاب المقدس على أنه ذو أهمية مركزية وسلطة في صنع القرارات الأخلاقية التي ترضي الله.</a:t>
            </a:r>
            <a:endParaRPr kumimoji="0" lang="th-TH"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ndParaRPr>
          </a:p>
          <a:p>
            <a:pPr marL="914400" lvl="2" indent="0" algn="r" rtl="1" eaLnBrk="1" hangingPunct="1">
              <a:defRPr/>
            </a:pPr>
            <a:r>
              <a:rPr lang="ar-JO" altLang="en-US" b="1" dirty="0">
                <a:solidFill>
                  <a:schemeClr val="bg1"/>
                </a:solidFill>
              </a:rPr>
              <a:t>ب. هذا الفهم للأخلاقيات يجعل من الممكن للمؤمن المسيحي المعتدق أن يفهم ويتمم إرادة الله الأخلاقية.</a:t>
            </a:r>
            <a:endParaRPr lang="th-TH" altLang="en-US" dirty="0">
              <a:solidFill>
                <a:schemeClr val="bg1"/>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ext Box 2">
            <a:extLst>
              <a:ext uri="{FF2B5EF4-FFF2-40B4-BE49-F238E27FC236}">
                <a16:creationId xmlns:a16="http://schemas.microsoft.com/office/drawing/2014/main" id="{7CD1E088-E2F7-12A1-E754-96A676D0526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1827" name="Rectangle 3">
            <a:extLst>
              <a:ext uri="{FF2B5EF4-FFF2-40B4-BE49-F238E27FC236}">
                <a16:creationId xmlns:a16="http://schemas.microsoft.com/office/drawing/2014/main" id="{CCC4CC45-778C-AFC9-E45F-1BE76E108DF7}"/>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1828" name="Text Box 4">
            <a:extLst>
              <a:ext uri="{FF2B5EF4-FFF2-40B4-BE49-F238E27FC236}">
                <a16:creationId xmlns:a16="http://schemas.microsoft.com/office/drawing/2014/main" id="{F2DE468A-8FB8-9115-DDEE-A32D03323027}"/>
              </a:ext>
            </a:extLst>
          </p:cNvPr>
          <p:cNvSpPr txBox="1">
            <a:spLocks noChangeArrowheads="1"/>
          </p:cNvSpPr>
          <p:nvPr/>
        </p:nvSpPr>
        <p:spPr bwMode="auto">
          <a:xfrm>
            <a:off x="304800" y="1676400"/>
            <a:ext cx="86106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lang="en-US" altLang="en-US" sz="2800" b="1" dirty="0">
              <a:solidFill>
                <a:schemeClr val="bg1"/>
              </a:solidFill>
            </a:endParaRPr>
          </a:p>
          <a:p>
            <a:pPr marL="457200" lvl="1" indent="0" algn="r" rtl="1" eaLnBrk="1" hangingPunct="1">
              <a:defRPr/>
            </a:pPr>
            <a:r>
              <a:rPr lang="ar-JO" altLang="en-US" sz="2800" b="1" dirty="0">
                <a:solidFill>
                  <a:schemeClr val="bg1"/>
                </a:solidFill>
              </a:rPr>
              <a:t>2. سلبي</a:t>
            </a:r>
            <a:endParaRPr lang="en-US" altLang="en-US" sz="2800" b="1" dirty="0">
              <a:solidFill>
                <a:schemeClr val="bg1"/>
              </a:solidFil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ext Box 2">
            <a:extLst>
              <a:ext uri="{FF2B5EF4-FFF2-40B4-BE49-F238E27FC236}">
                <a16:creationId xmlns:a16="http://schemas.microsoft.com/office/drawing/2014/main" id="{1A688A40-06A6-EEDE-790F-095CCAD1B99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1827" name="Rectangle 3">
            <a:extLst>
              <a:ext uri="{FF2B5EF4-FFF2-40B4-BE49-F238E27FC236}">
                <a16:creationId xmlns:a16="http://schemas.microsoft.com/office/drawing/2014/main" id="{4C48013B-20EC-810A-5AFB-901E3B80607E}"/>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1828" name="Text Box 4">
            <a:extLst>
              <a:ext uri="{FF2B5EF4-FFF2-40B4-BE49-F238E27FC236}">
                <a16:creationId xmlns:a16="http://schemas.microsoft.com/office/drawing/2014/main" id="{7B39B89D-CFCD-636E-08E6-0B9AA25EF4C5}"/>
              </a:ext>
            </a:extLst>
          </p:cNvPr>
          <p:cNvSpPr txBox="1">
            <a:spLocks noChangeArrowheads="1"/>
          </p:cNvSpPr>
          <p:nvPr/>
        </p:nvSpPr>
        <p:spPr bwMode="auto">
          <a:xfrm>
            <a:off x="304800" y="1676400"/>
            <a:ext cx="86106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أ. يظهر التاريخ أن هذا النهج له ميل مؤسف بأن يقود باتجاه الناموسية، والإعتماد على القوانين والأنظمة، بدلاً من الله من خلال روحه القدوس، وعقلانيته الممنوحة إلهياً لتحقيق التمييز الأخلاقي.</a:t>
            </a:r>
            <a:endParaRPr lang="th-TH" altLang="en-US" dirty="0">
              <a:solidFill>
                <a:schemeClr val="bg1"/>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a:extLst>
              <a:ext uri="{FF2B5EF4-FFF2-40B4-BE49-F238E27FC236}">
                <a16:creationId xmlns:a16="http://schemas.microsoft.com/office/drawing/2014/main" id="{B08BE99A-1C9E-5404-AC9B-B00B266C6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00" r="1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2850" name="Text Box 2">
            <a:extLst>
              <a:ext uri="{FF2B5EF4-FFF2-40B4-BE49-F238E27FC236}">
                <a16:creationId xmlns:a16="http://schemas.microsoft.com/office/drawing/2014/main" id="{5D4F1BB2-E953-576E-4909-6F6D13C94D9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2851" name="Rectangle 3">
            <a:extLst>
              <a:ext uri="{FF2B5EF4-FFF2-40B4-BE49-F238E27FC236}">
                <a16:creationId xmlns:a16="http://schemas.microsoft.com/office/drawing/2014/main" id="{87923F83-F7B8-9FDC-628F-7722578763EB}"/>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2852" name="Text Box 4">
            <a:extLst>
              <a:ext uri="{FF2B5EF4-FFF2-40B4-BE49-F238E27FC236}">
                <a16:creationId xmlns:a16="http://schemas.microsoft.com/office/drawing/2014/main" id="{4AB3A206-157A-CAE5-F014-A92FC331D63A}"/>
              </a:ext>
            </a:extLst>
          </p:cNvPr>
          <p:cNvSpPr txBox="1">
            <a:spLocks noChangeArrowheads="1"/>
          </p:cNvSpPr>
          <p:nvPr/>
        </p:nvSpPr>
        <p:spPr bwMode="auto">
          <a:xfrm>
            <a:off x="304800" y="1676400"/>
            <a:ext cx="8610600" cy="323165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rPr>
              <a:t>أ. يظهر التاريخ أن هذا النهج له ميل مؤسف بأن يقود باتجاه الناموسية، والإعتماد على القوانين والأنظمة، بدلاً من الله من خلال روحه القدوس، وعقلانيته الممنوحة إلهياً لتحقيق التمييز الأخلاقي.</a:t>
            </a:r>
            <a:endParaRPr kumimoji="0" lang="th-TH"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ndParaRPr>
          </a:p>
          <a:p>
            <a:pPr marL="914400" lvl="2" indent="0" algn="r" rtl="1" eaLnBrk="1" hangingPunct="1">
              <a:defRPr/>
            </a:pPr>
            <a:r>
              <a:rPr lang="ar-JO" altLang="en-US" b="1" dirty="0">
                <a:solidFill>
                  <a:schemeClr val="bg1"/>
                </a:solidFill>
              </a:rPr>
              <a:t>ب. إن التركيز على قوانين ومبادئ الكتاب المقدس يميل إلى رفض الأساس المسيحي الأوسع للأخلاق، أي الإله الثالوث والقصة الكتابية الشاملة عن الخلق والسقوط والفداء والإكتمال.</a:t>
            </a:r>
            <a:endParaRPr lang="th-TH" altLang="en-US" dirty="0">
              <a:solidFill>
                <a:schemeClr val="bg1"/>
              </a:solidFil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Text Box 2">
            <a:extLst>
              <a:ext uri="{FF2B5EF4-FFF2-40B4-BE49-F238E27FC236}">
                <a16:creationId xmlns:a16="http://schemas.microsoft.com/office/drawing/2014/main" id="{406D9AEA-1D74-1AA2-A68C-B64B03B213E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3875" name="Rectangle 3">
            <a:extLst>
              <a:ext uri="{FF2B5EF4-FFF2-40B4-BE49-F238E27FC236}">
                <a16:creationId xmlns:a16="http://schemas.microsoft.com/office/drawing/2014/main" id="{192AFFA4-88BA-BEDD-18D7-CF8ABE2A1E3C}"/>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3. الدافع التوجيهي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3876" name="Text Box 4">
            <a:extLst>
              <a:ext uri="{FF2B5EF4-FFF2-40B4-BE49-F238E27FC236}">
                <a16:creationId xmlns:a16="http://schemas.microsoft.com/office/drawing/2014/main" id="{BC42E96C-46CE-2165-0883-429E5A882622}"/>
              </a:ext>
            </a:extLst>
          </p:cNvPr>
          <p:cNvSpPr txBox="1">
            <a:spLocks noChangeArrowheads="1"/>
          </p:cNvSpPr>
          <p:nvPr/>
        </p:nvSpPr>
        <p:spPr bwMode="auto">
          <a:xfrm>
            <a:off x="304800" y="1676400"/>
            <a:ext cx="86106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ت. بعض المسائل الأخلاقية معقدة بشكل كبير وتتطلب أكثر من مجرد الرجوع إلى الكتاب المقدس. </a:t>
            </a:r>
            <a:endParaRPr lang="th-TH" altLang="en-US" dirty="0">
              <a:solidFill>
                <a:schemeClr val="bg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3A41E41F-8E78-3667-71E7-298CC7606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20"/>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98" name="Text Box 2">
            <a:extLst>
              <a:ext uri="{FF2B5EF4-FFF2-40B4-BE49-F238E27FC236}">
                <a16:creationId xmlns:a16="http://schemas.microsoft.com/office/drawing/2014/main" id="{3450A538-6C7B-369E-74E3-EDE9B90B47B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28100" name="Rectangle 4">
            <a:extLst>
              <a:ext uri="{FF2B5EF4-FFF2-40B4-BE49-F238E27FC236}">
                <a16:creationId xmlns:a16="http://schemas.microsoft.com/office/drawing/2014/main" id="{FE0F3F6A-D9CF-6B86-1883-CE904DC87B62}"/>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808080"/>
                  </a:outerShdw>
                </a:effectLst>
              </a:rPr>
              <a:t>2. الدافع التداولي</a:t>
            </a:r>
            <a:endParaRPr lang="en-US" altLang="en-US" sz="5000" dirty="0">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a:extLst>
              <a:ext uri="{FF2B5EF4-FFF2-40B4-BE49-F238E27FC236}">
                <a16:creationId xmlns:a16="http://schemas.microsoft.com/office/drawing/2014/main" id="{C8A4E5C7-7E4A-1BB5-DC44-662092640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4898" name="Text Box 2">
            <a:extLst>
              <a:ext uri="{FF2B5EF4-FFF2-40B4-BE49-F238E27FC236}">
                <a16:creationId xmlns:a16="http://schemas.microsoft.com/office/drawing/2014/main" id="{A03A049B-09AB-E9AE-2EC2-29C712BCE4E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4899" name="Rectangle 3">
            <a:extLst>
              <a:ext uri="{FF2B5EF4-FFF2-40B4-BE49-F238E27FC236}">
                <a16:creationId xmlns:a16="http://schemas.microsoft.com/office/drawing/2014/main" id="{2F96A2C3-2E01-F1EB-B8C4-D630A63E8D92}"/>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808080"/>
                  </a:outerShdw>
                </a:effectLst>
              </a:rPr>
              <a:t>4. الدافع العلائقي</a:t>
            </a:r>
            <a:endParaRPr lang="en-US" altLang="en-US" sz="5000" dirty="0">
              <a:solidFill>
                <a:schemeClr val="bg1"/>
              </a:solidFil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a:extLst>
              <a:ext uri="{FF2B5EF4-FFF2-40B4-BE49-F238E27FC236}">
                <a16:creationId xmlns:a16="http://schemas.microsoft.com/office/drawing/2014/main" id="{09AEB26E-DC45-2095-3F8C-ADEBDBFC5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4898" name="Text Box 2">
            <a:extLst>
              <a:ext uri="{FF2B5EF4-FFF2-40B4-BE49-F238E27FC236}">
                <a16:creationId xmlns:a16="http://schemas.microsoft.com/office/drawing/2014/main" id="{DFA35BA6-E9D4-98DA-B91C-DE887F94DEE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4899" name="Rectangle 3">
            <a:extLst>
              <a:ext uri="{FF2B5EF4-FFF2-40B4-BE49-F238E27FC236}">
                <a16:creationId xmlns:a16="http://schemas.microsoft.com/office/drawing/2014/main" id="{D403F973-382A-BC13-0DC5-E534C8B907DF}"/>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4900" name="Text Box 4">
            <a:extLst>
              <a:ext uri="{FF2B5EF4-FFF2-40B4-BE49-F238E27FC236}">
                <a16:creationId xmlns:a16="http://schemas.microsoft.com/office/drawing/2014/main" id="{1A5373ED-D640-2AA8-E5A6-B704BED5616E}"/>
              </a:ext>
            </a:extLst>
          </p:cNvPr>
          <p:cNvSpPr txBox="1">
            <a:spLocks noChangeArrowheads="1"/>
          </p:cNvSpPr>
          <p:nvPr/>
        </p:nvSpPr>
        <p:spPr bwMode="auto">
          <a:xfrm>
            <a:off x="304800" y="1676400"/>
            <a:ext cx="8610600" cy="156966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charset="0"/>
                <a:ea typeface="Arial" charset="0"/>
                <a:cs typeface="Arial" charset="0"/>
              </a:defRPr>
            </a:lvl1pPr>
            <a:lvl2pPr marL="914400" indent="-457200">
              <a:defRPr sz="2400">
                <a:solidFill>
                  <a:schemeClr val="tx1"/>
                </a:solidFill>
                <a:latin typeface="Arial" charset="0"/>
                <a:ea typeface="Arial" charset="0"/>
                <a:cs typeface="Arial" charset="0"/>
              </a:defRPr>
            </a:lvl2pPr>
            <a:lvl3pPr marL="1371600" indent="-457200">
              <a:defRPr sz="2400">
                <a:solidFill>
                  <a:schemeClr val="tx1"/>
                </a:solidFill>
                <a:latin typeface="Arial" charset="0"/>
                <a:ea typeface="Arial" charset="0"/>
                <a:cs typeface="Arial" charset="0"/>
              </a:defRPr>
            </a:lvl3pPr>
            <a:lvl4pPr marL="1828800" indent="-457200">
              <a:defRPr sz="2400">
                <a:solidFill>
                  <a:schemeClr val="tx1"/>
                </a:solidFill>
                <a:latin typeface="Arial" charset="0"/>
                <a:ea typeface="Arial" charset="0"/>
                <a:cs typeface="Arial" charset="0"/>
              </a:defRPr>
            </a:lvl4pPr>
            <a:lvl5pPr marL="2286000" indent="-457200">
              <a:defRPr sz="2400">
                <a:solidFill>
                  <a:schemeClr val="tx1"/>
                </a:solidFill>
                <a:latin typeface="Arial" charset="0"/>
                <a:ea typeface="Arial" charset="0"/>
                <a:cs typeface="Arial" charset="0"/>
              </a:defRPr>
            </a:lvl5pPr>
            <a:lvl6pPr marL="2743200" indent="-457200" fontAlgn="base">
              <a:spcBef>
                <a:spcPct val="0"/>
              </a:spcBef>
              <a:spcAft>
                <a:spcPct val="0"/>
              </a:spcAft>
              <a:defRPr sz="2400">
                <a:solidFill>
                  <a:schemeClr val="tx1"/>
                </a:solidFill>
                <a:latin typeface="Arial" charset="0"/>
                <a:ea typeface="Arial" charset="0"/>
                <a:cs typeface="Arial" charset="0"/>
              </a:defRPr>
            </a:lvl6pPr>
            <a:lvl7pPr marL="3200400" indent="-457200" fontAlgn="base">
              <a:spcBef>
                <a:spcPct val="0"/>
              </a:spcBef>
              <a:spcAft>
                <a:spcPct val="0"/>
              </a:spcAft>
              <a:defRPr sz="2400">
                <a:solidFill>
                  <a:schemeClr val="tx1"/>
                </a:solidFill>
                <a:latin typeface="Arial" charset="0"/>
                <a:ea typeface="Arial" charset="0"/>
                <a:cs typeface="Arial" charset="0"/>
              </a:defRPr>
            </a:lvl7pPr>
            <a:lvl8pPr marL="3657600" indent="-457200" fontAlgn="base">
              <a:spcBef>
                <a:spcPct val="0"/>
              </a:spcBef>
              <a:spcAft>
                <a:spcPct val="0"/>
              </a:spcAft>
              <a:defRPr sz="2400">
                <a:solidFill>
                  <a:schemeClr val="tx1"/>
                </a:solidFill>
                <a:latin typeface="Arial" charset="0"/>
                <a:ea typeface="Arial" charset="0"/>
                <a:cs typeface="Arial" charset="0"/>
              </a:defRPr>
            </a:lvl8pPr>
            <a:lvl9pPr marL="4114800" indent="-457200" fontAlgn="base">
              <a:spcBef>
                <a:spcPct val="0"/>
              </a:spcBef>
              <a:spcAft>
                <a:spcPct val="0"/>
              </a:spcAft>
              <a:defRPr sz="2400">
                <a:solidFill>
                  <a:schemeClr val="tx1"/>
                </a:solidFill>
                <a:latin typeface="Arial" charset="0"/>
                <a:ea typeface="Arial" charset="0"/>
                <a:cs typeface="Arial" charset="0"/>
              </a:defRPr>
            </a:lvl9pPr>
          </a:lstStyle>
          <a:p>
            <a:pPr marL="360000" indent="-360000" algn="r" rtl="1" eaLnBrk="1" hangingPunct="1">
              <a:defRPr/>
            </a:pPr>
            <a:r>
              <a:rPr lang="ar-JO" altLang="x-none" sz="3200" b="1" dirty="0">
                <a:solidFill>
                  <a:schemeClr val="bg1"/>
                </a:solidFill>
              </a:rPr>
              <a:t>أ. يتضمن العامل الرئيسي في اتخاذ الخيارات الأخلاقية روابطنا العلائقية مع الله ومع بعضنا البعض أكثر من التمسك بالشرائع والقوانين غير الشخصية. </a:t>
            </a:r>
            <a:endParaRPr lang="en-US" altLang="x-none" sz="3200" b="1" dirty="0">
              <a:solidFill>
                <a:schemeClr val="bg1"/>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a:extLst>
              <a:ext uri="{FF2B5EF4-FFF2-40B4-BE49-F238E27FC236}">
                <a16:creationId xmlns:a16="http://schemas.microsoft.com/office/drawing/2014/main" id="{9AC02520-6241-DCA2-5CDC-F160CCD1A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22" name="Text Box 2">
            <a:extLst>
              <a:ext uri="{FF2B5EF4-FFF2-40B4-BE49-F238E27FC236}">
                <a16:creationId xmlns:a16="http://schemas.microsoft.com/office/drawing/2014/main" id="{9F89F35E-16E5-3F08-1E3E-55F4B9AC068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5923" name="Rectangle 3">
            <a:extLst>
              <a:ext uri="{FF2B5EF4-FFF2-40B4-BE49-F238E27FC236}">
                <a16:creationId xmlns:a16="http://schemas.microsoft.com/office/drawing/2014/main" id="{1172C686-91BE-A028-E6F0-D1F2628E8821}"/>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5924" name="Text Box 4">
            <a:extLst>
              <a:ext uri="{FF2B5EF4-FFF2-40B4-BE49-F238E27FC236}">
                <a16:creationId xmlns:a16="http://schemas.microsoft.com/office/drawing/2014/main" id="{DE808344-E999-6C49-597F-27E9970BF11A}"/>
              </a:ext>
            </a:extLst>
          </p:cNvPr>
          <p:cNvSpPr txBox="1">
            <a:spLocks noChangeArrowheads="1"/>
          </p:cNvSpPr>
          <p:nvPr/>
        </p:nvSpPr>
        <p:spPr bwMode="auto">
          <a:xfrm>
            <a:off x="304800" y="1676400"/>
            <a:ext cx="86106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defRPr/>
            </a:pPr>
            <a:r>
              <a:rPr lang="ar-JO" altLang="en-US" sz="3200" b="1" dirty="0">
                <a:solidFill>
                  <a:schemeClr val="bg1"/>
                </a:solidFill>
              </a:rPr>
              <a:t>ب. الكتاب المقدس مهم للقرارات الأخلاقية بقدر ما يقدم أمثلة تاريخية ملهمة وتأكلات حول كيفية اتخاذ الرجال والنساء الأتقياء خيارات أخلاقية معتمدة على علاقتهم الحميمة مع الله والآخرين. </a:t>
            </a:r>
            <a:endParaRPr lang="th-TH" altLang="en-US" sz="3200" dirty="0">
              <a:solidFill>
                <a:schemeClr val="bg1"/>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a:extLst>
              <a:ext uri="{FF2B5EF4-FFF2-40B4-BE49-F238E27FC236}">
                <a16:creationId xmlns:a16="http://schemas.microsoft.com/office/drawing/2014/main" id="{45B1160B-2B63-03BD-83C9-B98C4D61D3E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6947" name="Rectangle 3">
            <a:extLst>
              <a:ext uri="{FF2B5EF4-FFF2-40B4-BE49-F238E27FC236}">
                <a16:creationId xmlns:a16="http://schemas.microsoft.com/office/drawing/2014/main" id="{EE7D4238-3809-0108-AA88-FFE31F7FA59F}"/>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6948" name="Text Box 4">
            <a:extLst>
              <a:ext uri="{FF2B5EF4-FFF2-40B4-BE49-F238E27FC236}">
                <a16:creationId xmlns:a16="http://schemas.microsoft.com/office/drawing/2014/main" id="{289187FF-5F2F-A1F3-A145-83D5666FF386}"/>
              </a:ext>
            </a:extLst>
          </p:cNvPr>
          <p:cNvSpPr txBox="1">
            <a:spLocks noChangeArrowheads="1"/>
          </p:cNvSpPr>
          <p:nvPr/>
        </p:nvSpPr>
        <p:spPr bwMode="auto">
          <a:xfrm>
            <a:off x="304800" y="1676400"/>
            <a:ext cx="8610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defRPr/>
            </a:pPr>
            <a:r>
              <a:rPr lang="ar-JO" altLang="en-US" sz="3200" b="1" dirty="0">
                <a:solidFill>
                  <a:schemeClr val="bg1"/>
                </a:solidFill>
              </a:rPr>
              <a:t>ت. بعض التأملات النقدية لهذا الدافع</a:t>
            </a:r>
            <a:endParaRPr lang="en-US" altLang="en-US" sz="3200" b="1" dirty="0">
              <a:solidFill>
                <a:schemeClr val="bg1"/>
              </a:solidFil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a:extLst>
              <a:ext uri="{FF2B5EF4-FFF2-40B4-BE49-F238E27FC236}">
                <a16:creationId xmlns:a16="http://schemas.microsoft.com/office/drawing/2014/main" id="{008B35E8-A6A9-F0F9-4907-910BFA5A959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6947" name="Rectangle 3">
            <a:extLst>
              <a:ext uri="{FF2B5EF4-FFF2-40B4-BE49-F238E27FC236}">
                <a16:creationId xmlns:a16="http://schemas.microsoft.com/office/drawing/2014/main" id="{AABC31C8-E1FF-DC39-C13C-40858A6C052D}"/>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6948" name="Text Box 4">
            <a:extLst>
              <a:ext uri="{FF2B5EF4-FFF2-40B4-BE49-F238E27FC236}">
                <a16:creationId xmlns:a16="http://schemas.microsoft.com/office/drawing/2014/main" id="{AB7D0B00-A56E-2D27-612F-2294A101E3C0}"/>
              </a:ext>
            </a:extLst>
          </p:cNvPr>
          <p:cNvSpPr txBox="1">
            <a:spLocks noChangeArrowheads="1"/>
          </p:cNvSpPr>
          <p:nvPr/>
        </p:nvSpPr>
        <p:spPr bwMode="auto">
          <a:xfrm>
            <a:off x="304800" y="1676400"/>
            <a:ext cx="86106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lang="en-US" altLang="en-US" sz="2800" b="1" dirty="0">
              <a:solidFill>
                <a:schemeClr val="bg1"/>
              </a:solidFill>
            </a:endParaRPr>
          </a:p>
          <a:p>
            <a:pPr marL="457200" lvl="1" indent="0" algn="r" rtl="1" eaLnBrk="1" hangingPunct="1">
              <a:defRPr/>
            </a:pPr>
            <a:r>
              <a:rPr lang="ar-JO" altLang="en-US" sz="2800" b="1" dirty="0">
                <a:solidFill>
                  <a:schemeClr val="bg1"/>
                </a:solidFill>
              </a:rPr>
              <a:t>1. إيجابي</a:t>
            </a:r>
            <a:endParaRPr lang="en-US" altLang="en-US" sz="2800" b="1" dirty="0">
              <a:solidFill>
                <a:schemeClr val="bg1"/>
              </a:solidFil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a:extLst>
              <a:ext uri="{FF2B5EF4-FFF2-40B4-BE49-F238E27FC236}">
                <a16:creationId xmlns:a16="http://schemas.microsoft.com/office/drawing/2014/main" id="{3F6AEF8E-5856-8F89-A177-B7ABDDF99CF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6947" name="Rectangle 3">
            <a:extLst>
              <a:ext uri="{FF2B5EF4-FFF2-40B4-BE49-F238E27FC236}">
                <a16:creationId xmlns:a16="http://schemas.microsoft.com/office/drawing/2014/main" id="{2E0F8422-20E0-FB41-91AC-EC0A6A1223A5}"/>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6948" name="Text Box 4">
            <a:extLst>
              <a:ext uri="{FF2B5EF4-FFF2-40B4-BE49-F238E27FC236}">
                <a16:creationId xmlns:a16="http://schemas.microsoft.com/office/drawing/2014/main" id="{375215DD-27D4-7F9F-2C82-E88264E77F5D}"/>
              </a:ext>
            </a:extLst>
          </p:cNvPr>
          <p:cNvSpPr txBox="1">
            <a:spLocks noChangeArrowheads="1"/>
          </p:cNvSpPr>
          <p:nvPr/>
        </p:nvSpPr>
        <p:spPr bwMode="auto">
          <a:xfrm>
            <a:off x="304800" y="1676400"/>
            <a:ext cx="86106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أ. الدافع العلائقي صحيح لتذكيرنا أننا نستطيع تجنب فخ الناموسية فقط عندما تنبع قراراتنا الأخلاقية من مسيرة حميمة ونامية مع الله.</a:t>
            </a:r>
            <a:endParaRPr lang="th-TH" altLang="en-US" dirty="0">
              <a:solidFill>
                <a:schemeClr val="bg1"/>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a:extLst>
              <a:ext uri="{FF2B5EF4-FFF2-40B4-BE49-F238E27FC236}">
                <a16:creationId xmlns:a16="http://schemas.microsoft.com/office/drawing/2014/main" id="{B90AFC36-32EC-8F5D-FB50-E239F6636D6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7971" name="Rectangle 3">
            <a:extLst>
              <a:ext uri="{FF2B5EF4-FFF2-40B4-BE49-F238E27FC236}">
                <a16:creationId xmlns:a16="http://schemas.microsoft.com/office/drawing/2014/main" id="{D0A17E60-FC0C-C8DD-C576-23783400E047}"/>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7972" name="Text Box 4">
            <a:extLst>
              <a:ext uri="{FF2B5EF4-FFF2-40B4-BE49-F238E27FC236}">
                <a16:creationId xmlns:a16="http://schemas.microsoft.com/office/drawing/2014/main" id="{B59856BD-AF49-9FE5-685C-45C2DCA21237}"/>
              </a:ext>
            </a:extLst>
          </p:cNvPr>
          <p:cNvSpPr txBox="1">
            <a:spLocks noChangeArrowheads="1"/>
          </p:cNvSpPr>
          <p:nvPr/>
        </p:nvSpPr>
        <p:spPr bwMode="auto">
          <a:xfrm>
            <a:off x="304800" y="1676400"/>
            <a:ext cx="8610600" cy="249299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ب. تذكرنا هذه النظرة بحق أنه لا يمكن فصل الأخلاق عن مسيرنا مع الله والإطار السردي المسيحي الشامل (النظرة العالمية) بدون أن نصبح مستقلين ونجعل الله والنظرة المسيحية للعالم غير ذات صلة باكتشاف وعرض طريقة حياة أخلاقية حقيقية.</a:t>
            </a:r>
            <a:endParaRPr lang="th-TH" altLang="en-US" b="1" dirty="0">
              <a:solidFill>
                <a:schemeClr val="bg1"/>
              </a:solidFil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Text Box 2">
            <a:extLst>
              <a:ext uri="{FF2B5EF4-FFF2-40B4-BE49-F238E27FC236}">
                <a16:creationId xmlns:a16="http://schemas.microsoft.com/office/drawing/2014/main" id="{BEA2D176-E1EB-AF04-80A9-D019D53F1DA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08995" name="Rectangle 3">
            <a:extLst>
              <a:ext uri="{FF2B5EF4-FFF2-40B4-BE49-F238E27FC236}">
                <a16:creationId xmlns:a16="http://schemas.microsoft.com/office/drawing/2014/main" id="{6D5CD29C-51D7-F81E-6A4C-1FF03866D1B6}"/>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08996" name="Text Box 4">
            <a:extLst>
              <a:ext uri="{FF2B5EF4-FFF2-40B4-BE49-F238E27FC236}">
                <a16:creationId xmlns:a16="http://schemas.microsoft.com/office/drawing/2014/main" id="{EBDB8E04-794F-B9C4-A8E3-BF640D4EA72D}"/>
              </a:ext>
            </a:extLst>
          </p:cNvPr>
          <p:cNvSpPr txBox="1">
            <a:spLocks noChangeArrowheads="1"/>
          </p:cNvSpPr>
          <p:nvPr/>
        </p:nvSpPr>
        <p:spPr bwMode="auto">
          <a:xfrm>
            <a:off x="304800" y="1676400"/>
            <a:ext cx="8610600" cy="1754326"/>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إيجابي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ت. الدافع العلائقي محق في التركيز على أن القرارات الأخلاقية الحقيقية تنبع من شخصية الفرد، وايس من الإختيارات المعزولة وحدها.</a:t>
            </a:r>
            <a:endParaRPr lang="th-TH" altLang="en-US" dirty="0">
              <a:solidFill>
                <a:schemeClr val="bg1"/>
              </a:solidFil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a:extLst>
              <a:ext uri="{FF2B5EF4-FFF2-40B4-BE49-F238E27FC236}">
                <a16:creationId xmlns:a16="http://schemas.microsoft.com/office/drawing/2014/main" id="{C3C1FEC5-5B36-73D7-ED7C-D2143F2EF65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0019" name="Rectangle 3">
            <a:extLst>
              <a:ext uri="{FF2B5EF4-FFF2-40B4-BE49-F238E27FC236}">
                <a16:creationId xmlns:a16="http://schemas.microsoft.com/office/drawing/2014/main" id="{31CDC465-039A-FC77-6321-6102A7E10E84}"/>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0020" name="Text Box 4">
            <a:extLst>
              <a:ext uri="{FF2B5EF4-FFF2-40B4-BE49-F238E27FC236}">
                <a16:creationId xmlns:a16="http://schemas.microsoft.com/office/drawing/2014/main" id="{FB66C0FB-8FCD-CDF6-69F3-07627093178A}"/>
              </a:ext>
            </a:extLst>
          </p:cNvPr>
          <p:cNvSpPr txBox="1">
            <a:spLocks noChangeArrowheads="1"/>
          </p:cNvSpPr>
          <p:nvPr/>
        </p:nvSpPr>
        <p:spPr bwMode="auto">
          <a:xfrm>
            <a:off x="304800" y="1676400"/>
            <a:ext cx="8610600" cy="101600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charset="0"/>
                <a:ea typeface="Arial" charset="0"/>
                <a:cs typeface="Arial" charset="0"/>
              </a:defRPr>
            </a:lvl1pPr>
            <a:lvl2pPr marL="914400" indent="-457200">
              <a:defRPr sz="2400">
                <a:solidFill>
                  <a:schemeClr val="tx1"/>
                </a:solidFill>
                <a:latin typeface="Arial" charset="0"/>
                <a:ea typeface="Arial" charset="0"/>
                <a:cs typeface="Arial" charset="0"/>
              </a:defRPr>
            </a:lvl2pPr>
            <a:lvl3pPr marL="1371600" indent="-457200">
              <a:defRPr sz="2400">
                <a:solidFill>
                  <a:schemeClr val="tx1"/>
                </a:solidFill>
                <a:latin typeface="Arial" charset="0"/>
                <a:ea typeface="Arial" charset="0"/>
                <a:cs typeface="Arial" charset="0"/>
              </a:defRPr>
            </a:lvl3pPr>
            <a:lvl4pPr marL="1828800" indent="-457200">
              <a:defRPr sz="2400">
                <a:solidFill>
                  <a:schemeClr val="tx1"/>
                </a:solidFill>
                <a:latin typeface="Arial" charset="0"/>
                <a:ea typeface="Arial" charset="0"/>
                <a:cs typeface="Arial" charset="0"/>
              </a:defRPr>
            </a:lvl4pPr>
            <a:lvl5pPr marL="2286000" indent="-457200">
              <a:defRPr sz="2400">
                <a:solidFill>
                  <a:schemeClr val="tx1"/>
                </a:solidFill>
                <a:latin typeface="Arial" charset="0"/>
                <a:ea typeface="Arial" charset="0"/>
                <a:cs typeface="Arial" charset="0"/>
              </a:defRPr>
            </a:lvl5pPr>
            <a:lvl6pPr marL="2743200" indent="-457200" fontAlgn="base">
              <a:spcBef>
                <a:spcPct val="0"/>
              </a:spcBef>
              <a:spcAft>
                <a:spcPct val="0"/>
              </a:spcAft>
              <a:defRPr sz="2400">
                <a:solidFill>
                  <a:schemeClr val="tx1"/>
                </a:solidFill>
                <a:latin typeface="Arial" charset="0"/>
                <a:ea typeface="Arial" charset="0"/>
                <a:cs typeface="Arial" charset="0"/>
              </a:defRPr>
            </a:lvl6pPr>
            <a:lvl7pPr marL="3200400" indent="-457200" fontAlgn="base">
              <a:spcBef>
                <a:spcPct val="0"/>
              </a:spcBef>
              <a:spcAft>
                <a:spcPct val="0"/>
              </a:spcAft>
              <a:defRPr sz="2400">
                <a:solidFill>
                  <a:schemeClr val="tx1"/>
                </a:solidFill>
                <a:latin typeface="Arial" charset="0"/>
                <a:ea typeface="Arial" charset="0"/>
                <a:cs typeface="Arial" charset="0"/>
              </a:defRPr>
            </a:lvl7pPr>
            <a:lvl8pPr marL="3657600" indent="-457200" fontAlgn="base">
              <a:spcBef>
                <a:spcPct val="0"/>
              </a:spcBef>
              <a:spcAft>
                <a:spcPct val="0"/>
              </a:spcAft>
              <a:defRPr sz="2400">
                <a:solidFill>
                  <a:schemeClr val="tx1"/>
                </a:solidFill>
                <a:latin typeface="Arial" charset="0"/>
                <a:ea typeface="Arial" charset="0"/>
                <a:cs typeface="Arial" charset="0"/>
              </a:defRPr>
            </a:lvl8pPr>
            <a:lvl9pPr marL="4114800" indent="-457200" fontAlgn="base">
              <a:spcBef>
                <a:spcPct val="0"/>
              </a:spcBef>
              <a:spcAft>
                <a:spcPct val="0"/>
              </a:spcAft>
              <a:defRPr sz="2400">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a:extLst>
              <a:ext uri="{FF2B5EF4-FFF2-40B4-BE49-F238E27FC236}">
                <a16:creationId xmlns:a16="http://schemas.microsoft.com/office/drawing/2014/main" id="{3F6874E2-8CBA-68E5-0AA1-0EFDF594B8B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0019" name="Rectangle 3">
            <a:extLst>
              <a:ext uri="{FF2B5EF4-FFF2-40B4-BE49-F238E27FC236}">
                <a16:creationId xmlns:a16="http://schemas.microsoft.com/office/drawing/2014/main" id="{46E5BAE1-EFF7-D057-B7F9-4C8774C2B5F6}"/>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0020" name="Text Box 4">
            <a:extLst>
              <a:ext uri="{FF2B5EF4-FFF2-40B4-BE49-F238E27FC236}">
                <a16:creationId xmlns:a16="http://schemas.microsoft.com/office/drawing/2014/main" id="{B08B4EA5-89F5-60B8-B7AB-CE273F7AB916}"/>
              </a:ext>
            </a:extLst>
          </p:cNvPr>
          <p:cNvSpPr txBox="1">
            <a:spLocks noChangeArrowheads="1"/>
          </p:cNvSpPr>
          <p:nvPr/>
        </p:nvSpPr>
        <p:spPr bwMode="auto">
          <a:xfrm>
            <a:off x="304800" y="1676400"/>
            <a:ext cx="8610600" cy="138499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charset="0"/>
                <a:ea typeface="Arial" charset="0"/>
                <a:cs typeface="Arial" charset="0"/>
              </a:defRPr>
            </a:lvl1pPr>
            <a:lvl2pPr marL="914400" indent="-457200">
              <a:defRPr sz="2400">
                <a:solidFill>
                  <a:schemeClr val="tx1"/>
                </a:solidFill>
                <a:latin typeface="Arial" charset="0"/>
                <a:ea typeface="Arial" charset="0"/>
                <a:cs typeface="Arial" charset="0"/>
              </a:defRPr>
            </a:lvl2pPr>
            <a:lvl3pPr marL="1371600" indent="-457200">
              <a:defRPr sz="2400">
                <a:solidFill>
                  <a:schemeClr val="tx1"/>
                </a:solidFill>
                <a:latin typeface="Arial" charset="0"/>
                <a:ea typeface="Arial" charset="0"/>
                <a:cs typeface="Arial" charset="0"/>
              </a:defRPr>
            </a:lvl3pPr>
            <a:lvl4pPr marL="1828800" indent="-457200">
              <a:defRPr sz="2400">
                <a:solidFill>
                  <a:schemeClr val="tx1"/>
                </a:solidFill>
                <a:latin typeface="Arial" charset="0"/>
                <a:ea typeface="Arial" charset="0"/>
                <a:cs typeface="Arial" charset="0"/>
              </a:defRPr>
            </a:lvl4pPr>
            <a:lvl5pPr marL="2286000" indent="-457200">
              <a:defRPr sz="2400">
                <a:solidFill>
                  <a:schemeClr val="tx1"/>
                </a:solidFill>
                <a:latin typeface="Arial" charset="0"/>
                <a:ea typeface="Arial" charset="0"/>
                <a:cs typeface="Arial" charset="0"/>
              </a:defRPr>
            </a:lvl5pPr>
            <a:lvl6pPr marL="2743200" indent="-457200" fontAlgn="base">
              <a:spcBef>
                <a:spcPct val="0"/>
              </a:spcBef>
              <a:spcAft>
                <a:spcPct val="0"/>
              </a:spcAft>
              <a:defRPr sz="2400">
                <a:solidFill>
                  <a:schemeClr val="tx1"/>
                </a:solidFill>
                <a:latin typeface="Arial" charset="0"/>
                <a:ea typeface="Arial" charset="0"/>
                <a:cs typeface="Arial" charset="0"/>
              </a:defRPr>
            </a:lvl6pPr>
            <a:lvl7pPr marL="3200400" indent="-457200" fontAlgn="base">
              <a:spcBef>
                <a:spcPct val="0"/>
              </a:spcBef>
              <a:spcAft>
                <a:spcPct val="0"/>
              </a:spcAft>
              <a:defRPr sz="2400">
                <a:solidFill>
                  <a:schemeClr val="tx1"/>
                </a:solidFill>
                <a:latin typeface="Arial" charset="0"/>
                <a:ea typeface="Arial" charset="0"/>
                <a:cs typeface="Arial" charset="0"/>
              </a:defRPr>
            </a:lvl7pPr>
            <a:lvl8pPr marL="3657600" indent="-457200" fontAlgn="base">
              <a:spcBef>
                <a:spcPct val="0"/>
              </a:spcBef>
              <a:spcAft>
                <a:spcPct val="0"/>
              </a:spcAft>
              <a:defRPr sz="2400">
                <a:solidFill>
                  <a:schemeClr val="tx1"/>
                </a:solidFill>
                <a:latin typeface="Arial" charset="0"/>
                <a:ea typeface="Arial" charset="0"/>
                <a:cs typeface="Arial" charset="0"/>
              </a:defRPr>
            </a:lvl8pPr>
            <a:lvl9pPr marL="4114800" indent="-457200" fontAlgn="base">
              <a:spcBef>
                <a:spcPct val="0"/>
              </a:spcBef>
              <a:spcAft>
                <a:spcPct val="0"/>
              </a:spcAft>
              <a:defRPr sz="2400">
                <a:solidFill>
                  <a:schemeClr val="tx1"/>
                </a:solidFill>
                <a:latin typeface="Arial" charset="0"/>
                <a:ea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x-none" b="1" dirty="0">
                <a:solidFill>
                  <a:schemeClr val="bg1"/>
                </a:solidFill>
              </a:rPr>
              <a:t>أ. الخطر الدائم للذاتية والنسبية الأخلاقية</a:t>
            </a:r>
            <a:endParaRPr lang="en-US" altLang="x-none" b="1" dirty="0">
              <a:solidFill>
                <a:schemeClr val="bg1"/>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0733485D-97AA-675B-449E-0677CF653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07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98" name="Text Box 2">
            <a:extLst>
              <a:ext uri="{FF2B5EF4-FFF2-40B4-BE49-F238E27FC236}">
                <a16:creationId xmlns:a16="http://schemas.microsoft.com/office/drawing/2014/main" id="{53C825D9-BEB2-B872-292B-65895D3A9A3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28100" name="Rectangle 4">
            <a:extLst>
              <a:ext uri="{FF2B5EF4-FFF2-40B4-BE49-F238E27FC236}">
                <a16:creationId xmlns:a16="http://schemas.microsoft.com/office/drawing/2014/main" id="{9216CC68-40DE-66F2-A124-B6357656CE13}"/>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8101" name="Text Box 5">
            <a:extLst>
              <a:ext uri="{FF2B5EF4-FFF2-40B4-BE49-F238E27FC236}">
                <a16:creationId xmlns:a16="http://schemas.microsoft.com/office/drawing/2014/main" id="{136C9D36-8D2E-6717-B83E-CC37B21F79C0}"/>
              </a:ext>
            </a:extLst>
          </p:cNvPr>
          <p:cNvSpPr txBox="1">
            <a:spLocks noChangeArrowheads="1"/>
          </p:cNvSpPr>
          <p:nvPr/>
        </p:nvSpPr>
        <p:spPr bwMode="auto">
          <a:xfrm>
            <a:off x="381000" y="2667000"/>
            <a:ext cx="83058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indent="-360000" algn="r" rtl="1" eaLnBrk="1" hangingPunct="1">
              <a:defRPr/>
            </a:pPr>
            <a:r>
              <a:rPr lang="ar-JO" altLang="en-US" sz="3200" b="1" dirty="0">
                <a:solidFill>
                  <a:schemeClr val="bg1"/>
                </a:solidFill>
              </a:rPr>
              <a:t>أ. كل إنسان – وليس فقط المؤمنين- لديه قدرة معطاة له من الله لصنع أحكام أخلاقية عقلانية.</a:t>
            </a:r>
            <a:endParaRPr lang="th-TH" altLang="en-US" sz="3200" dirty="0">
              <a:solidFill>
                <a:schemeClr val="bg1"/>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Text Box 2">
            <a:extLst>
              <a:ext uri="{FF2B5EF4-FFF2-40B4-BE49-F238E27FC236}">
                <a16:creationId xmlns:a16="http://schemas.microsoft.com/office/drawing/2014/main" id="{D38D2726-4454-9D2E-3959-E3A687BF7FC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1043" name="Rectangle 3">
            <a:extLst>
              <a:ext uri="{FF2B5EF4-FFF2-40B4-BE49-F238E27FC236}">
                <a16:creationId xmlns:a16="http://schemas.microsoft.com/office/drawing/2014/main" id="{2023633A-43E0-70F5-AA0D-B68A877A4BFA}"/>
              </a:ext>
            </a:extLst>
          </p:cNvPr>
          <p:cNvSpPr>
            <a:spLocks noChangeArrowheads="1"/>
          </p:cNvSpPr>
          <p:nvPr/>
        </p:nvSpPr>
        <p:spPr bwMode="auto">
          <a:xfrm>
            <a:off x="0" y="381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4. الدافع العلائقي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1044" name="Text Box 4">
            <a:extLst>
              <a:ext uri="{FF2B5EF4-FFF2-40B4-BE49-F238E27FC236}">
                <a16:creationId xmlns:a16="http://schemas.microsoft.com/office/drawing/2014/main" id="{B3DEBE01-95E7-4A4A-6ED5-7075030C44FD}"/>
              </a:ext>
            </a:extLst>
          </p:cNvPr>
          <p:cNvSpPr txBox="1">
            <a:spLocks noChangeArrowheads="1"/>
          </p:cNvSpPr>
          <p:nvPr/>
        </p:nvSpPr>
        <p:spPr bwMode="auto">
          <a:xfrm>
            <a:off x="304800" y="1676400"/>
            <a:ext cx="8610600" cy="212365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 بعض التأملات النقدية لهذا الدافع</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سلبي</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x-none" sz="24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rPr>
              <a:t>أ. الخطر الدائم للذاتية والنسبية الأخلاقية</a:t>
            </a:r>
            <a:endParaRPr kumimoji="0" lang="en-US" altLang="x-none" sz="2400" b="1"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endParaRPr>
          </a:p>
          <a:p>
            <a:pPr marL="914400" lvl="2" indent="0" algn="r" rtl="1" eaLnBrk="1" hangingPunct="1">
              <a:defRPr/>
            </a:pPr>
            <a:r>
              <a:rPr lang="ar-JO" altLang="en-US" b="1" dirty="0">
                <a:solidFill>
                  <a:schemeClr val="bg1"/>
                </a:solidFill>
              </a:rPr>
              <a:t>ب. عدم كفاية تكوين الشخصية الراسخة والمعايير الأخلاقية في المجتمع السردي</a:t>
            </a:r>
            <a:endParaRPr lang="th-TH" altLang="en-US" dirty="0">
              <a:solidFill>
                <a:schemeClr val="bg1"/>
              </a:solidFil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a:extLst>
              <a:ext uri="{FF2B5EF4-FFF2-40B4-BE49-F238E27FC236}">
                <a16:creationId xmlns:a16="http://schemas.microsoft.com/office/drawing/2014/main" id="{1A11710C-A661-3617-63C0-42CAC356856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2067" name="Rectangle 3">
            <a:extLst>
              <a:ext uri="{FF2B5EF4-FFF2-40B4-BE49-F238E27FC236}">
                <a16:creationId xmlns:a16="http://schemas.microsoft.com/office/drawing/2014/main" id="{2EBC53E9-911B-19E7-0F46-6BB6A5F2179B}"/>
              </a:ext>
            </a:extLst>
          </p:cNvPr>
          <p:cNvSpPr>
            <a:spLocks noChangeArrowheads="1"/>
          </p:cNvSpPr>
          <p:nvPr/>
        </p:nvSpPr>
        <p:spPr bwMode="auto">
          <a:xfrm>
            <a:off x="0" y="381000"/>
            <a:ext cx="9144000" cy="21336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808080"/>
                  </a:outerShdw>
                </a:effectLst>
              </a:rPr>
              <a:t>5. التوجيهات المعدلة: تجميع وتطبيق الأفكار من الدوافع الثلاثة</a:t>
            </a:r>
            <a:endParaRPr lang="en-US" altLang="en-US" sz="5000" dirty="0">
              <a:solidFill>
                <a:schemeClr val="bg1"/>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a:extLst>
              <a:ext uri="{FF2B5EF4-FFF2-40B4-BE49-F238E27FC236}">
                <a16:creationId xmlns:a16="http://schemas.microsoft.com/office/drawing/2014/main" id="{C9BC65E4-AF25-A9BF-A667-246D101F1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2066" name="Text Box 2">
            <a:extLst>
              <a:ext uri="{FF2B5EF4-FFF2-40B4-BE49-F238E27FC236}">
                <a16:creationId xmlns:a16="http://schemas.microsoft.com/office/drawing/2014/main" id="{CFDEB300-BEF2-A382-0D2F-1A558FDE73B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2067" name="Rectangle 3">
            <a:extLst>
              <a:ext uri="{FF2B5EF4-FFF2-40B4-BE49-F238E27FC236}">
                <a16:creationId xmlns:a16="http://schemas.microsoft.com/office/drawing/2014/main" id="{16F067B3-6C27-CBEB-80A4-36C6FFBC45CB}"/>
              </a:ext>
            </a:extLst>
          </p:cNvPr>
          <p:cNvSpPr>
            <a:spLocks noChangeArrowheads="1"/>
          </p:cNvSpPr>
          <p:nvPr/>
        </p:nvSpPr>
        <p:spPr bwMode="auto">
          <a:xfrm>
            <a:off x="0" y="381000"/>
            <a:ext cx="9144000" cy="21336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5. التوجيهات المعدلة: تجميع وتطبيق الأفكار من الدوافع الثلاثة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2068" name="Text Box 4">
            <a:extLst>
              <a:ext uri="{FF2B5EF4-FFF2-40B4-BE49-F238E27FC236}">
                <a16:creationId xmlns:a16="http://schemas.microsoft.com/office/drawing/2014/main" id="{F031A215-01DA-1744-1CBA-48E895355945}"/>
              </a:ext>
            </a:extLst>
          </p:cNvPr>
          <p:cNvSpPr txBox="1">
            <a:spLocks noChangeArrowheads="1"/>
          </p:cNvSpPr>
          <p:nvPr/>
        </p:nvSpPr>
        <p:spPr bwMode="auto">
          <a:xfrm>
            <a:off x="304800" y="2971800"/>
            <a:ext cx="8610600" cy="156966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indent="-360000" algn="r" rtl="1" eaLnBrk="1" hangingPunct="1">
              <a:defRPr/>
            </a:pPr>
            <a:r>
              <a:rPr lang="ar-JO" altLang="en-US" sz="3200" b="1" dirty="0">
                <a:solidFill>
                  <a:schemeClr val="bg1"/>
                </a:solidFill>
              </a:rPr>
              <a:t>أ. لا يمكن أن تتجذر حياتنا الأخلاقية في الأوامر والنواهي فقط، لكنها يجب أن تترسخ في شخصية الله الثالوث المعلنة، والتسل الكتابي والنظرة العالمية.</a:t>
            </a:r>
            <a:endParaRPr lang="th-TH" altLang="en-US" sz="3200" dirty="0">
              <a:solidFill>
                <a:schemeClr val="bg1"/>
              </a:solidFil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a:extLst>
              <a:ext uri="{FF2B5EF4-FFF2-40B4-BE49-F238E27FC236}">
                <a16:creationId xmlns:a16="http://schemas.microsoft.com/office/drawing/2014/main" id="{92B2B5D6-4444-3099-6A7A-66EEB4993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3090" name="Text Box 2">
            <a:extLst>
              <a:ext uri="{FF2B5EF4-FFF2-40B4-BE49-F238E27FC236}">
                <a16:creationId xmlns:a16="http://schemas.microsoft.com/office/drawing/2014/main" id="{5C678985-B774-2A50-646C-8B13D566870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3091" name="Rectangle 3">
            <a:extLst>
              <a:ext uri="{FF2B5EF4-FFF2-40B4-BE49-F238E27FC236}">
                <a16:creationId xmlns:a16="http://schemas.microsoft.com/office/drawing/2014/main" id="{FB7A56A3-E0B0-8259-4F5A-A2FD5F3B1119}"/>
              </a:ext>
            </a:extLst>
          </p:cNvPr>
          <p:cNvSpPr>
            <a:spLocks noChangeArrowheads="1"/>
          </p:cNvSpPr>
          <p:nvPr/>
        </p:nvSpPr>
        <p:spPr bwMode="auto">
          <a:xfrm>
            <a:off x="0" y="381000"/>
            <a:ext cx="9144000" cy="21336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5. التوجيهات المعدلة: تجميع وتطبيق الأفكار من الدوافع الثلاثة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3092" name="Text Box 4">
            <a:extLst>
              <a:ext uri="{FF2B5EF4-FFF2-40B4-BE49-F238E27FC236}">
                <a16:creationId xmlns:a16="http://schemas.microsoft.com/office/drawing/2014/main" id="{A0A6A9AE-2411-27E5-E0F5-113685DB8ED4}"/>
              </a:ext>
            </a:extLst>
          </p:cNvPr>
          <p:cNvSpPr txBox="1">
            <a:spLocks noChangeArrowheads="1"/>
          </p:cNvSpPr>
          <p:nvPr/>
        </p:nvSpPr>
        <p:spPr bwMode="auto">
          <a:xfrm>
            <a:off x="304800" y="2971800"/>
            <a:ext cx="86106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defRPr/>
            </a:pPr>
            <a:r>
              <a:rPr lang="ar-JO" altLang="en-US" sz="3200" b="1" dirty="0">
                <a:solidFill>
                  <a:schemeClr val="bg1"/>
                </a:solidFill>
              </a:rPr>
              <a:t>ب. الأساس الكتابي لتمييز الخيارات الأخلاقية يذهب إلى ما هو أبعد من الأوامر والعقوبات البسيطة، لأنه يمكننا أيضاً أن نتعلم الكثير عن الأخلاق، من الأنواع والأجزاء الأخرى في الكتاب المقدس. </a:t>
            </a:r>
            <a:endParaRPr lang="th-TH" altLang="en-US" sz="3200" b="1" dirty="0">
              <a:solidFill>
                <a:schemeClr val="bg1"/>
              </a:solidFil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75ECD179-59FE-465F-D9FF-667E78791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4114" name="Text Box 2">
            <a:extLst>
              <a:ext uri="{FF2B5EF4-FFF2-40B4-BE49-F238E27FC236}">
                <a16:creationId xmlns:a16="http://schemas.microsoft.com/office/drawing/2014/main" id="{2B9531DD-0C4D-8110-49BE-777990148A5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4115" name="Rectangle 3">
            <a:extLst>
              <a:ext uri="{FF2B5EF4-FFF2-40B4-BE49-F238E27FC236}">
                <a16:creationId xmlns:a16="http://schemas.microsoft.com/office/drawing/2014/main" id="{461D1605-5F86-12A4-D8A0-487609561477}"/>
              </a:ext>
            </a:extLst>
          </p:cNvPr>
          <p:cNvSpPr>
            <a:spLocks noChangeArrowheads="1"/>
          </p:cNvSpPr>
          <p:nvPr/>
        </p:nvSpPr>
        <p:spPr bwMode="auto">
          <a:xfrm>
            <a:off x="0" y="381000"/>
            <a:ext cx="9144000" cy="21336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5. التوجيهات المعدلة: تجميع وتطبيق الأفكار من الدوافع الثلاثة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4116" name="Text Box 4">
            <a:extLst>
              <a:ext uri="{FF2B5EF4-FFF2-40B4-BE49-F238E27FC236}">
                <a16:creationId xmlns:a16="http://schemas.microsoft.com/office/drawing/2014/main" id="{BC77DEB3-757A-5DF0-6E5E-4F954E198941}"/>
              </a:ext>
            </a:extLst>
          </p:cNvPr>
          <p:cNvSpPr txBox="1">
            <a:spLocks noChangeArrowheads="1"/>
          </p:cNvSpPr>
          <p:nvPr/>
        </p:nvSpPr>
        <p:spPr bwMode="auto">
          <a:xfrm>
            <a:off x="304800" y="2971800"/>
            <a:ext cx="8610600" cy="156966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defRPr/>
            </a:pPr>
            <a:r>
              <a:rPr lang="ar-JO" altLang="en-US" sz="3200" b="1" dirty="0">
                <a:solidFill>
                  <a:schemeClr val="bg1"/>
                </a:solidFill>
              </a:rPr>
              <a:t>ت. نظراً للتعقيد والغموض المتأصلين في العديد من المعضلات الأخلاقية، علينا أيضاً أن ندرك المكانة التي لا يزال يلعبها المنطق والتداول العقلاني في المشروع الأخلاقي.</a:t>
            </a:r>
            <a:endParaRPr lang="th-TH" altLang="en-US" sz="3200" dirty="0">
              <a:solidFill>
                <a:schemeClr val="bg1"/>
              </a:solidFil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Text Box 2">
            <a:extLst>
              <a:ext uri="{FF2B5EF4-FFF2-40B4-BE49-F238E27FC236}">
                <a16:creationId xmlns:a16="http://schemas.microsoft.com/office/drawing/2014/main" id="{7D242043-79A9-60FE-CA03-9A8E656CF39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5139" name="Rectangle 3">
            <a:extLst>
              <a:ext uri="{FF2B5EF4-FFF2-40B4-BE49-F238E27FC236}">
                <a16:creationId xmlns:a16="http://schemas.microsoft.com/office/drawing/2014/main" id="{EBA2DD8D-CC4D-9770-BCEB-FF49D65DF9E2}"/>
              </a:ext>
            </a:extLst>
          </p:cNvPr>
          <p:cNvSpPr>
            <a:spLocks noChangeArrowheads="1"/>
          </p:cNvSpPr>
          <p:nvPr/>
        </p:nvSpPr>
        <p:spPr bwMode="auto">
          <a:xfrm>
            <a:off x="0" y="381000"/>
            <a:ext cx="9144000" cy="21336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5. التوجيهات المعدلة: تجميع وتطبيق الأفكار من الدوافع الثلاثة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5140" name="Text Box 4">
            <a:extLst>
              <a:ext uri="{FF2B5EF4-FFF2-40B4-BE49-F238E27FC236}">
                <a16:creationId xmlns:a16="http://schemas.microsoft.com/office/drawing/2014/main" id="{09C55D21-CD09-B819-727B-F19E906A02E6}"/>
              </a:ext>
            </a:extLst>
          </p:cNvPr>
          <p:cNvSpPr txBox="1">
            <a:spLocks noChangeArrowheads="1"/>
          </p:cNvSpPr>
          <p:nvPr/>
        </p:nvSpPr>
        <p:spPr bwMode="auto">
          <a:xfrm>
            <a:off x="304800" y="2971800"/>
            <a:ext cx="8610600" cy="156966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defRPr/>
            </a:pPr>
            <a:r>
              <a:rPr lang="ar-JO" altLang="en-US" sz="3200" b="1" dirty="0">
                <a:solidFill>
                  <a:schemeClr val="bg1"/>
                </a:solidFill>
              </a:rPr>
              <a:t>ث. هناك مكان أيضاً لتقديم مناشدات أخلاقية لهؤلاء الذين من حولنا، الذين لا يشاركون بالضرورة في الفرضيات والممارسات المتعلقة برؤيتنا المسيحية للعالم. </a:t>
            </a:r>
            <a:endParaRPr lang="th-TH" altLang="en-US" sz="3200" b="1" dirty="0">
              <a:solidFill>
                <a:schemeClr val="bg1"/>
              </a:solidFil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Text Box 2">
            <a:extLst>
              <a:ext uri="{FF2B5EF4-FFF2-40B4-BE49-F238E27FC236}">
                <a16:creationId xmlns:a16="http://schemas.microsoft.com/office/drawing/2014/main" id="{22C5508C-8B77-CAA3-B800-B492D8B1F36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116163" name="Rectangle 3">
            <a:extLst>
              <a:ext uri="{FF2B5EF4-FFF2-40B4-BE49-F238E27FC236}">
                <a16:creationId xmlns:a16="http://schemas.microsoft.com/office/drawing/2014/main" id="{3F5768CF-EEBF-B456-0A93-F8D80ADFEDAE}"/>
              </a:ext>
            </a:extLst>
          </p:cNvPr>
          <p:cNvSpPr>
            <a:spLocks noChangeArrowheads="1"/>
          </p:cNvSpPr>
          <p:nvPr/>
        </p:nvSpPr>
        <p:spPr bwMode="auto">
          <a:xfrm>
            <a:off x="0" y="228600"/>
            <a:ext cx="9144000" cy="21336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5. التوجيهات المعدلة: تجميع وتطبيق الأفكار من الدوافع الثلاثة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6164" name="Text Box 4">
            <a:extLst>
              <a:ext uri="{FF2B5EF4-FFF2-40B4-BE49-F238E27FC236}">
                <a16:creationId xmlns:a16="http://schemas.microsoft.com/office/drawing/2014/main" id="{293B659D-E011-940D-37B3-B9114CD884BB}"/>
              </a:ext>
            </a:extLst>
          </p:cNvPr>
          <p:cNvSpPr txBox="1">
            <a:spLocks noChangeArrowheads="1"/>
          </p:cNvSpPr>
          <p:nvPr/>
        </p:nvSpPr>
        <p:spPr bwMode="auto">
          <a:xfrm>
            <a:off x="304800" y="2667000"/>
            <a:ext cx="86106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defRPr/>
            </a:pPr>
            <a:r>
              <a:rPr lang="ar-JO" altLang="en-US" sz="3200" b="1" dirty="0">
                <a:solidFill>
                  <a:schemeClr val="bg1"/>
                </a:solidFill>
              </a:rPr>
              <a:t>ج. إن الدافع الصحيح والقوة والتمييز للحياة الأخلاقية يرتكز على نعمة الله كما تُمنح لنا من خلال الخلاص، وقوة الروح القدس الساكن، والتشبه المتزايد بالمسيح، والصلاة الحوارية، والمحاسبية وإرشاد المجتمع المسيحي.</a:t>
            </a:r>
            <a:endParaRPr lang="th-TH" altLang="en-US" sz="3200" b="1" dirty="0">
              <a:solidFill>
                <a:schemeClr val="bg1"/>
              </a:solidFill>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284280E1-2ABB-82E8-340C-20923E3E5105}"/>
              </a:ext>
            </a:extLst>
          </p:cNvPr>
          <p:cNvSpPr>
            <a:spLocks noChangeArrowheads="1"/>
          </p:cNvSpPr>
          <p:nvPr/>
        </p:nvSpPr>
        <p:spPr bwMode="auto">
          <a:xfrm>
            <a:off x="0" y="1828800"/>
            <a:ext cx="9144000" cy="23622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808080"/>
                  </a:outerShdw>
                </a:effectLst>
              </a:rPr>
              <a:t>6. خلاصة وتطبيق:                       تقييم الذات النقدي</a:t>
            </a:r>
            <a:endParaRPr lang="en-US" altLang="en-US" sz="5000" b="1" dirty="0">
              <a:solidFill>
                <a:schemeClr val="bg1"/>
              </a:solidFill>
              <a:effectLst>
                <a:outerShdw blurRad="38100" dist="38100" dir="2700000" algn="tl">
                  <a:srgbClr val="808080"/>
                </a:outerShdw>
              </a:effectLst>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66C4B27C-A7FA-8048-10B6-612EF53DFD31}"/>
              </a:ext>
            </a:extLst>
          </p:cNvPr>
          <p:cNvSpPr>
            <a:spLocks noChangeArrowheads="1"/>
          </p:cNvSpPr>
          <p:nvPr/>
        </p:nvSpPr>
        <p:spPr bwMode="auto">
          <a:xfrm>
            <a:off x="762000" y="1828800"/>
            <a:ext cx="7543800" cy="3200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6. خلاصة وتطبيق:                       تقييم الذات النقدي</a:t>
            </a:r>
            <a:endParaRPr kumimoji="0" lang="en-US" altLang="en-US" sz="50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endParaRPr>
          </a:p>
          <a:p>
            <a:pPr algn="ctr" eaLnBrk="1" hangingPunct="1">
              <a:spcBef>
                <a:spcPct val="0"/>
              </a:spcBef>
              <a:buFontTx/>
              <a:buNone/>
              <a:defRPr/>
            </a:pPr>
            <a:br>
              <a:rPr lang="en-US" altLang="en-US" sz="5000" b="1" dirty="0">
                <a:solidFill>
                  <a:schemeClr val="bg1"/>
                </a:solidFill>
                <a:effectLst>
                  <a:outerShdw blurRad="38100" dist="38100" dir="2700000" algn="tl">
                    <a:srgbClr val="808080"/>
                  </a:outerShdw>
                </a:effectLst>
              </a:rPr>
            </a:br>
            <a:r>
              <a:rPr lang="ar-JO" altLang="en-US" sz="3600" b="1" dirty="0">
                <a:solidFill>
                  <a:schemeClr val="bg1"/>
                </a:solidFill>
                <a:effectLst>
                  <a:outerShdw blurRad="38100" dist="38100" dir="2700000" algn="tl">
                    <a:srgbClr val="808080"/>
                  </a:outerShdw>
                </a:effectLst>
              </a:rPr>
              <a:t>أي من الدوافع الثلاثة                            تجدها مفيدة وكتابية أكثر                      ولماذا؟</a:t>
            </a:r>
            <a:endParaRPr lang="en-US" altLang="en-US" sz="3600" b="1" dirty="0">
              <a:solidFill>
                <a:schemeClr val="bg1"/>
              </a:solidFill>
              <a:effectLst>
                <a:outerShdw blurRad="38100" dist="38100" dir="2700000" algn="tl">
                  <a:srgbClr val="808080"/>
                </a:outerShdw>
              </a:effectLst>
            </a:endParaRPr>
          </a:p>
          <a:p>
            <a:pPr algn="ctr" eaLnBrk="1" hangingPunct="1">
              <a:spcBef>
                <a:spcPct val="0"/>
              </a:spcBef>
              <a:buFontTx/>
              <a:buNone/>
              <a:defRPr/>
            </a:pPr>
            <a:endParaRPr lang="en-US" altLang="en-US" sz="3600" b="1" dirty="0">
              <a:solidFill>
                <a:schemeClr val="bg1"/>
              </a:solidFill>
              <a:effectLst>
                <a:outerShdw blurRad="38100" dist="38100" dir="2700000" algn="tl">
                  <a:srgbClr val="808080"/>
                </a:outerShdw>
              </a:effectLst>
            </a:endParaRPr>
          </a:p>
          <a:p>
            <a:pPr algn="ctr" eaLnBrk="1" hangingPunct="1">
              <a:spcBef>
                <a:spcPct val="0"/>
              </a:spcBef>
              <a:buFontTx/>
              <a:buNone/>
              <a:defRPr/>
            </a:pPr>
            <a:r>
              <a:rPr lang="ar-JO" altLang="en-US" sz="3600" b="1" dirty="0">
                <a:solidFill>
                  <a:schemeClr val="bg1"/>
                </a:solidFill>
                <a:effectLst>
                  <a:outerShdw blurRad="38100" dist="38100" dir="2700000" algn="tl">
                    <a:srgbClr val="808080"/>
                  </a:outerShdw>
                </a:effectLst>
              </a:rPr>
              <a:t>ما هو الدافع الذي تستخدمه                         في معظم الأحيان ولماذا؟</a:t>
            </a:r>
            <a:endParaRPr lang="en-US" altLang="en-US" sz="3600" b="1" dirty="0">
              <a:solidFill>
                <a:schemeClr val="bg1"/>
              </a:solidFill>
              <a:effectLst>
                <a:outerShdw blurRad="38100" dist="38100" dir="2700000" algn="tl">
                  <a:srgbClr val="808080"/>
                </a:outerShdw>
              </a:effectLst>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D4240000-DBC1-C04A-214C-C359A640B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20"/>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490" name="Text Box 2">
            <a:extLst>
              <a:ext uri="{FF2B5EF4-FFF2-40B4-BE49-F238E27FC236}">
                <a16:creationId xmlns:a16="http://schemas.microsoft.com/office/drawing/2014/main" id="{286EA093-2273-83E2-1E05-3198B2EE34B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87491" name="Rectangle 3">
            <a:extLst>
              <a:ext uri="{FF2B5EF4-FFF2-40B4-BE49-F238E27FC236}">
                <a16:creationId xmlns:a16="http://schemas.microsoft.com/office/drawing/2014/main" id="{06E1FD51-44AD-9F54-DC0A-2489460C11A5}"/>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87492" name="Text Box 4">
            <a:extLst>
              <a:ext uri="{FF2B5EF4-FFF2-40B4-BE49-F238E27FC236}">
                <a16:creationId xmlns:a16="http://schemas.microsoft.com/office/drawing/2014/main" id="{425CBB3A-FC94-3506-7D8A-D7A1B94DF9DF}"/>
              </a:ext>
            </a:extLst>
          </p:cNvPr>
          <p:cNvSpPr txBox="1">
            <a:spLocks noChangeArrowheads="1"/>
          </p:cNvSpPr>
          <p:nvPr/>
        </p:nvSpPr>
        <p:spPr bwMode="auto">
          <a:xfrm>
            <a:off x="228600" y="2438400"/>
            <a:ext cx="8610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defRPr/>
            </a:pPr>
            <a:r>
              <a:rPr lang="ar-JO" altLang="en-US" sz="3200" b="1" dirty="0">
                <a:solidFill>
                  <a:schemeClr val="bg1"/>
                </a:solidFill>
              </a:rPr>
              <a:t>ب. يوجد بعض الإدعاءات والآثار الهامة لهذه النظرة</a:t>
            </a:r>
            <a:endParaRPr lang="en-US" altLang="en-US" sz="3200" b="1" dirty="0">
              <a:solidFill>
                <a:schemeClr val="bg1"/>
              </a:solidFill>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effectLst/>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effectLst/>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9798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a:extLst>
              <a:ext uri="{FF2B5EF4-FFF2-40B4-BE49-F238E27FC236}">
                <a16:creationId xmlns:a16="http://schemas.microsoft.com/office/drawing/2014/main" id="{BDC98B0A-C93A-7C2F-9350-5CEE15470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20"/>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490" name="Text Box 2">
            <a:extLst>
              <a:ext uri="{FF2B5EF4-FFF2-40B4-BE49-F238E27FC236}">
                <a16:creationId xmlns:a16="http://schemas.microsoft.com/office/drawing/2014/main" id="{B8BCFD1D-B3B8-EAEE-82FE-7B01C119482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87491" name="Rectangle 3">
            <a:extLst>
              <a:ext uri="{FF2B5EF4-FFF2-40B4-BE49-F238E27FC236}">
                <a16:creationId xmlns:a16="http://schemas.microsoft.com/office/drawing/2014/main" id="{3524F4B1-44AB-D8B6-6B05-25E30A7609F5}"/>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87492" name="Text Box 4">
            <a:extLst>
              <a:ext uri="{FF2B5EF4-FFF2-40B4-BE49-F238E27FC236}">
                <a16:creationId xmlns:a16="http://schemas.microsoft.com/office/drawing/2014/main" id="{7EC67A6A-B37D-9942-2044-AD5D64FE68B1}"/>
              </a:ext>
            </a:extLst>
          </p:cNvPr>
          <p:cNvSpPr txBox="1">
            <a:spLocks noChangeArrowheads="1"/>
          </p:cNvSpPr>
          <p:nvPr/>
        </p:nvSpPr>
        <p:spPr bwMode="auto">
          <a:xfrm>
            <a:off x="228600" y="2438400"/>
            <a:ext cx="86106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 يوجد بعض الإدعاءات والآثار الهامة لهذه النظرة</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lvl="1" indent="0" algn="r" rtl="1" eaLnBrk="1" hangingPunct="1">
              <a:defRPr/>
            </a:pPr>
            <a:r>
              <a:rPr lang="ar-JO" altLang="en-US" sz="2800" b="1" dirty="0">
                <a:solidFill>
                  <a:schemeClr val="bg1"/>
                </a:solidFill>
              </a:rPr>
              <a:t>1. للأخلاق مدى وأهمية عالمية تذهب أبعد من مجرد التزامات طائفية ودينية</a:t>
            </a:r>
            <a:endParaRPr lang="th-TH" altLang="en-US" sz="2800" b="1" dirty="0">
              <a:solidFill>
                <a:schemeClr val="bg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a:extLst>
              <a:ext uri="{FF2B5EF4-FFF2-40B4-BE49-F238E27FC236}">
                <a16:creationId xmlns:a16="http://schemas.microsoft.com/office/drawing/2014/main" id="{D59B6F82-70D0-F8F4-3B0D-695BC284E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20"/>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8514" name="Text Box 2">
            <a:extLst>
              <a:ext uri="{FF2B5EF4-FFF2-40B4-BE49-F238E27FC236}">
                <a16:creationId xmlns:a16="http://schemas.microsoft.com/office/drawing/2014/main" id="{D60E6695-506A-BFDE-CA12-2FCC62C9F40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88515" name="Rectangle 3">
            <a:extLst>
              <a:ext uri="{FF2B5EF4-FFF2-40B4-BE49-F238E27FC236}">
                <a16:creationId xmlns:a16="http://schemas.microsoft.com/office/drawing/2014/main" id="{85AF19C0-F351-D9C5-C62C-0C2B387E230D}"/>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88516" name="Text Box 4">
            <a:extLst>
              <a:ext uri="{FF2B5EF4-FFF2-40B4-BE49-F238E27FC236}">
                <a16:creationId xmlns:a16="http://schemas.microsoft.com/office/drawing/2014/main" id="{6420AA02-C645-C855-42E2-92710735EFAB}"/>
              </a:ext>
            </a:extLst>
          </p:cNvPr>
          <p:cNvSpPr txBox="1">
            <a:spLocks noChangeArrowheads="1"/>
          </p:cNvSpPr>
          <p:nvPr/>
        </p:nvSpPr>
        <p:spPr bwMode="auto">
          <a:xfrm>
            <a:off x="228600" y="2438400"/>
            <a:ext cx="8610600" cy="2739211"/>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 يوجد بعض الإدعاءات والآثار الهامة لهذه النظرة</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lvl="1" indent="0" algn="r" rtl="1" eaLnBrk="1" hangingPunct="1">
              <a:defRPr/>
            </a:pPr>
            <a:r>
              <a:rPr lang="ar-JO" altLang="en-US" sz="2800" b="1" dirty="0">
                <a:solidFill>
                  <a:schemeClr val="bg1"/>
                </a:solidFill>
              </a:rPr>
              <a:t>2. على الرغم من كونها مفيدة وحقيقية، إلا أن الأخلاق الكتابية غير كافية للتعامل مع كل المشاكل الأخلاقية المعاصرة التي نواجهها، وبالتالي فإننا بحاجة إلى العقل الأخلاقي الفطري، ليساعدنا على تمييز الطريقة الأخلاقية للتعامل مع مسائل حالية كثيرة، لم يتم معالجتها في الكتاب المقدس.</a:t>
            </a:r>
            <a:endParaRPr lang="th-TH" altLang="en-US" sz="2800" dirty="0">
              <a:solidFill>
                <a:schemeClr val="bg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a:extLst>
              <a:ext uri="{FF2B5EF4-FFF2-40B4-BE49-F238E27FC236}">
                <a16:creationId xmlns:a16="http://schemas.microsoft.com/office/drawing/2014/main" id="{3E0B23B7-86C8-B3D1-019B-DE14E9945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20"/>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9538" name="Text Box 2">
            <a:extLst>
              <a:ext uri="{FF2B5EF4-FFF2-40B4-BE49-F238E27FC236}">
                <a16:creationId xmlns:a16="http://schemas.microsoft.com/office/drawing/2014/main" id="{C39D2FEA-FAAF-66EF-826D-6D1ADF7CE62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89539" name="Rectangle 3">
            <a:extLst>
              <a:ext uri="{FF2B5EF4-FFF2-40B4-BE49-F238E27FC236}">
                <a16:creationId xmlns:a16="http://schemas.microsoft.com/office/drawing/2014/main" id="{88F1AC60-7BC5-784C-2E5B-F7619F3B108A}"/>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89540" name="Text Box 4">
            <a:extLst>
              <a:ext uri="{FF2B5EF4-FFF2-40B4-BE49-F238E27FC236}">
                <a16:creationId xmlns:a16="http://schemas.microsoft.com/office/drawing/2014/main" id="{37E5CA50-B11A-A5C3-4341-B4F1DA4FA726}"/>
              </a:ext>
            </a:extLst>
          </p:cNvPr>
          <p:cNvSpPr txBox="1">
            <a:spLocks noChangeArrowheads="1"/>
          </p:cNvSpPr>
          <p:nvPr/>
        </p:nvSpPr>
        <p:spPr bwMode="auto">
          <a:xfrm>
            <a:off x="228600" y="2438400"/>
            <a:ext cx="86106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 يوجد بعض الإدعاءات والآثار الهامة لهذه النظرة</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lvl="1" indent="0" algn="r" rtl="1" eaLnBrk="1" hangingPunct="1">
              <a:defRPr/>
            </a:pPr>
            <a:r>
              <a:rPr lang="ar-JO" altLang="en-US" sz="2800" b="1" dirty="0">
                <a:solidFill>
                  <a:schemeClr val="bg1"/>
                </a:solidFill>
              </a:rPr>
              <a:t>3. الأخلاق المسيحية على وجه التحديد هي في نهاية المطاق هي أخلاقيات لرفاهية البشرية بشكل عام </a:t>
            </a:r>
            <a:endParaRPr lang="th-TH" altLang="en-US" sz="2800" b="1" dirty="0">
              <a:solidFill>
                <a:schemeClr val="bg1"/>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Text Box 2">
            <a:extLst>
              <a:ext uri="{FF2B5EF4-FFF2-40B4-BE49-F238E27FC236}">
                <a16:creationId xmlns:a16="http://schemas.microsoft.com/office/drawing/2014/main" id="{0B776F61-96F0-BD20-22EA-4DBCD055B7A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th-TH" altLang="en-US" sz="3200">
              <a:solidFill>
                <a:schemeClr val="bg1"/>
              </a:solidFill>
            </a:endParaRPr>
          </a:p>
        </p:txBody>
      </p:sp>
      <p:sp>
        <p:nvSpPr>
          <p:cNvPr id="1090563" name="Rectangle 3">
            <a:extLst>
              <a:ext uri="{FF2B5EF4-FFF2-40B4-BE49-F238E27FC236}">
                <a16:creationId xmlns:a16="http://schemas.microsoft.com/office/drawing/2014/main" id="{13F1DF15-79CE-4F87-FC9A-E77AF0F8F641}"/>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2. الدافع التداولي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0564" name="Text Box 4">
            <a:extLst>
              <a:ext uri="{FF2B5EF4-FFF2-40B4-BE49-F238E27FC236}">
                <a16:creationId xmlns:a16="http://schemas.microsoft.com/office/drawing/2014/main" id="{4F6B58AE-F586-E330-1623-8F01196FFA77}"/>
              </a:ext>
            </a:extLst>
          </p:cNvPr>
          <p:cNvSpPr txBox="1">
            <a:spLocks noChangeArrowheads="1"/>
          </p:cNvSpPr>
          <p:nvPr/>
        </p:nvSpPr>
        <p:spPr bwMode="auto">
          <a:xfrm>
            <a:off x="228600" y="2438400"/>
            <a:ext cx="8610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defRPr sz="2400">
                <a:solidFill>
                  <a:schemeClr val="tx1"/>
                </a:solidFill>
                <a:latin typeface="Arial" charset="0"/>
                <a:ea typeface="Arial" charset="0"/>
                <a:cs typeface="Arial" charset="0"/>
              </a:defRPr>
            </a:lvl1pPr>
            <a:lvl2pPr marL="914400" indent="-457200">
              <a:defRPr sz="2400">
                <a:solidFill>
                  <a:schemeClr val="tx1"/>
                </a:solidFill>
                <a:latin typeface="Arial" charset="0"/>
                <a:ea typeface="Arial" charset="0"/>
                <a:cs typeface="Arial" charset="0"/>
              </a:defRPr>
            </a:lvl2pPr>
            <a:lvl3pPr marL="1371600" indent="-457200">
              <a:defRPr sz="2400">
                <a:solidFill>
                  <a:schemeClr val="tx1"/>
                </a:solidFill>
                <a:latin typeface="Arial" charset="0"/>
                <a:ea typeface="Arial" charset="0"/>
                <a:cs typeface="Arial" charset="0"/>
              </a:defRPr>
            </a:lvl3pPr>
            <a:lvl4pPr marL="1828800" indent="-457200">
              <a:defRPr sz="2400">
                <a:solidFill>
                  <a:schemeClr val="tx1"/>
                </a:solidFill>
                <a:latin typeface="Arial" charset="0"/>
                <a:ea typeface="Arial" charset="0"/>
                <a:cs typeface="Arial" charset="0"/>
              </a:defRPr>
            </a:lvl4pPr>
            <a:lvl5pPr marL="2286000" indent="-457200">
              <a:defRPr sz="2400">
                <a:solidFill>
                  <a:schemeClr val="tx1"/>
                </a:solidFill>
                <a:latin typeface="Arial" charset="0"/>
                <a:ea typeface="Arial" charset="0"/>
                <a:cs typeface="Arial" charset="0"/>
              </a:defRPr>
            </a:lvl5pPr>
            <a:lvl6pPr marL="2743200" indent="-457200" fontAlgn="base">
              <a:spcBef>
                <a:spcPct val="0"/>
              </a:spcBef>
              <a:spcAft>
                <a:spcPct val="0"/>
              </a:spcAft>
              <a:defRPr sz="2400">
                <a:solidFill>
                  <a:schemeClr val="tx1"/>
                </a:solidFill>
                <a:latin typeface="Arial" charset="0"/>
                <a:ea typeface="Arial" charset="0"/>
                <a:cs typeface="Arial" charset="0"/>
              </a:defRPr>
            </a:lvl6pPr>
            <a:lvl7pPr marL="3200400" indent="-457200" fontAlgn="base">
              <a:spcBef>
                <a:spcPct val="0"/>
              </a:spcBef>
              <a:spcAft>
                <a:spcPct val="0"/>
              </a:spcAft>
              <a:defRPr sz="2400">
                <a:solidFill>
                  <a:schemeClr val="tx1"/>
                </a:solidFill>
                <a:latin typeface="Arial" charset="0"/>
                <a:ea typeface="Arial" charset="0"/>
                <a:cs typeface="Arial" charset="0"/>
              </a:defRPr>
            </a:lvl7pPr>
            <a:lvl8pPr marL="3657600" indent="-457200" fontAlgn="base">
              <a:spcBef>
                <a:spcPct val="0"/>
              </a:spcBef>
              <a:spcAft>
                <a:spcPct val="0"/>
              </a:spcAft>
              <a:defRPr sz="2400">
                <a:solidFill>
                  <a:schemeClr val="tx1"/>
                </a:solidFill>
                <a:latin typeface="Arial" charset="0"/>
                <a:ea typeface="Arial" charset="0"/>
                <a:cs typeface="Arial" charset="0"/>
              </a:defRPr>
            </a:lvl8pPr>
            <a:lvl9pPr marL="4114800" indent="-457200" fontAlgn="base">
              <a:spcBef>
                <a:spcPct val="0"/>
              </a:spcBef>
              <a:spcAft>
                <a:spcPct val="0"/>
              </a:spcAft>
              <a:defRPr sz="2400">
                <a:solidFill>
                  <a:schemeClr val="tx1"/>
                </a:solidFill>
                <a:latin typeface="Arial" charset="0"/>
                <a:ea typeface="Arial" charset="0"/>
                <a:cs typeface="Arial" charset="0"/>
              </a:defRPr>
            </a:lvl9pPr>
          </a:lstStyle>
          <a:p>
            <a:pPr marL="0" indent="0" algn="r" rtl="1" eaLnBrk="1" hangingPunct="1">
              <a:defRPr/>
            </a:pPr>
            <a:r>
              <a:rPr lang="ar-JO" altLang="x-none" sz="3200" b="1" dirty="0">
                <a:solidFill>
                  <a:schemeClr val="bg1"/>
                </a:solidFill>
              </a:rPr>
              <a:t>ت. بعض التأملات النقدية لهذا الدافع</a:t>
            </a:r>
            <a:endParaRPr lang="en-US" altLang="x-none" sz="3200" b="1" dirty="0">
              <a:solidFill>
                <a:schemeClr val="bg1"/>
              </a:solidFill>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9531</TotalTime>
  <Words>1440</Words>
  <Application>Microsoft Office PowerPoint</Application>
  <PresentationFormat>On-screen Show (4:3)</PresentationFormat>
  <Paragraphs>144</Paragraphs>
  <Slides>50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ＭＳ Ｐゴシック</vt: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النظرة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Motifs for Making Ethical Decisions</dc:title>
  <dc:subject/>
  <dc:creator>Lewis Winkler</dc:creator>
  <cp:keywords/>
  <dc:description/>
  <cp:lastModifiedBy>Rami Jwainat</cp:lastModifiedBy>
  <cp:revision>459</cp:revision>
  <dcterms:created xsi:type="dcterms:W3CDTF">2008-04-22T20:27:24Z</dcterms:created>
  <dcterms:modified xsi:type="dcterms:W3CDTF">2024-04-16T14:15:17Z</dcterms:modified>
  <cp:category/>
</cp:coreProperties>
</file>